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21" r:id="rId2"/>
  </p:sldMasterIdLst>
  <p:notesMasterIdLst>
    <p:notesMasterId r:id="rId43"/>
  </p:notesMasterIdLst>
  <p:handoutMasterIdLst>
    <p:handoutMasterId r:id="rId44"/>
  </p:handoutMasterIdLst>
  <p:sldIdLst>
    <p:sldId id="375" r:id="rId3"/>
    <p:sldId id="381" r:id="rId4"/>
    <p:sldId id="388" r:id="rId5"/>
    <p:sldId id="389" r:id="rId6"/>
    <p:sldId id="390" r:id="rId7"/>
    <p:sldId id="387" r:id="rId8"/>
    <p:sldId id="403" r:id="rId9"/>
    <p:sldId id="404" r:id="rId10"/>
    <p:sldId id="308" r:id="rId11"/>
    <p:sldId id="405" r:id="rId12"/>
    <p:sldId id="322" r:id="rId13"/>
    <p:sldId id="392" r:id="rId14"/>
    <p:sldId id="393" r:id="rId15"/>
    <p:sldId id="394" r:id="rId16"/>
    <p:sldId id="399" r:id="rId17"/>
    <p:sldId id="409" r:id="rId18"/>
    <p:sldId id="407" r:id="rId19"/>
    <p:sldId id="410" r:id="rId20"/>
    <p:sldId id="413" r:id="rId21"/>
    <p:sldId id="408" r:id="rId22"/>
    <p:sldId id="423" r:id="rId23"/>
    <p:sldId id="424" r:id="rId24"/>
    <p:sldId id="422" r:id="rId25"/>
    <p:sldId id="395" r:id="rId26"/>
    <p:sldId id="396" r:id="rId27"/>
    <p:sldId id="397" r:id="rId28"/>
    <p:sldId id="412" r:id="rId29"/>
    <p:sldId id="416" r:id="rId30"/>
    <p:sldId id="417" r:id="rId31"/>
    <p:sldId id="419" r:id="rId32"/>
    <p:sldId id="418" r:id="rId33"/>
    <p:sldId id="385" r:id="rId34"/>
    <p:sldId id="431" r:id="rId35"/>
    <p:sldId id="428" r:id="rId36"/>
    <p:sldId id="429" r:id="rId37"/>
    <p:sldId id="425" r:id="rId38"/>
    <p:sldId id="426" r:id="rId39"/>
    <p:sldId id="427" r:id="rId40"/>
    <p:sldId id="432" r:id="rId41"/>
    <p:sldId id="368" r:id="rId42"/>
  </p:sldIdLst>
  <p:sldSz cx="9144000" cy="6858000" type="screen4x3"/>
  <p:notesSz cx="6858000" cy="9296400"/>
  <p:custDataLst>
    <p:tags r:id="rId45"/>
  </p:custDataLst>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CC99"/>
    <a:srgbClr val="CCFFCC"/>
    <a:srgbClr val="CCFFFF"/>
    <a:srgbClr val="FFFFCC"/>
    <a:srgbClr val="FFCCFF"/>
    <a:srgbClr val="CCCC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9" autoAdjust="0"/>
    <p:restoredTop sz="83659" autoAdjust="0"/>
  </p:normalViewPr>
  <p:slideViewPr>
    <p:cSldViewPr>
      <p:cViewPr varScale="1">
        <p:scale>
          <a:sx n="39" d="100"/>
          <a:sy n="39" d="100"/>
        </p:scale>
        <p:origin x="77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0277AF71-06FA-40D7-BAEF-C55AAFB16A48}" type="datetimeFigureOut">
              <a:rPr lang="en-US" smtClean="0"/>
              <a:t>10/30/2015</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15A9C35C-70D9-4374-B069-7089839B70F6}" type="slidenum">
              <a:rPr lang="en-US" smtClean="0"/>
              <a:t>‹#›</a:t>
            </a:fld>
            <a:endParaRPr lang="en-US"/>
          </a:p>
        </p:txBody>
      </p:sp>
    </p:spTree>
    <p:extLst>
      <p:ext uri="{BB962C8B-B14F-4D97-AF65-F5344CB8AC3E}">
        <p14:creationId xmlns:p14="http://schemas.microsoft.com/office/powerpoint/2010/main" val="1214507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415790"/>
            <a:ext cx="548640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29967"/>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8199" name="Rectangle 7"/>
          <p:cNvSpPr>
            <a:spLocks noGrp="1" noChangeArrowheads="1"/>
          </p:cNvSpPr>
          <p:nvPr>
            <p:ph type="sldNum" sz="quarter" idx="5"/>
          </p:nvPr>
        </p:nvSpPr>
        <p:spPr bwMode="auto">
          <a:xfrm>
            <a:off x="3884613" y="8829967"/>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6AE7301C-6C6E-4E84-BC2F-7D7A3F9E00EB}" type="slidenum">
              <a:rPr lang="en-US"/>
              <a:pPr>
                <a:defRPr/>
              </a:pPr>
              <a:t>‹#›</a:t>
            </a:fld>
            <a:endParaRPr lang="en-US"/>
          </a:p>
        </p:txBody>
      </p:sp>
    </p:spTree>
    <p:extLst>
      <p:ext uri="{BB962C8B-B14F-4D97-AF65-F5344CB8AC3E}">
        <p14:creationId xmlns:p14="http://schemas.microsoft.com/office/powerpoint/2010/main" val="32603911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US" smtClean="0"/>
          </a:p>
        </p:txBody>
      </p:sp>
      <p:sp>
        <p:nvSpPr>
          <p:cNvPr id="51204" name="Slide Number Placeholder 3"/>
          <p:cNvSpPr>
            <a:spLocks noGrp="1"/>
          </p:cNvSpPr>
          <p:nvPr>
            <p:ph type="sldNum" sz="quarter" idx="5"/>
          </p:nvPr>
        </p:nvSpPr>
        <p:spPr>
          <a:noFill/>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F13DB49-F054-4FDB-9473-6C2A22FCDC9C}" type="slidenum">
              <a:rPr lang="en-US" smtClean="0">
                <a:latin typeface="Arial" charset="0"/>
              </a:rPr>
              <a:pPr/>
              <a:t>7</a:t>
            </a:fld>
            <a:endParaRPr lang="en-US" smtClean="0">
              <a:latin typeface="Arial" charset="0"/>
            </a:endParaRPr>
          </a:p>
        </p:txBody>
      </p:sp>
    </p:spTree>
    <p:extLst>
      <p:ext uri="{BB962C8B-B14F-4D97-AF65-F5344CB8AC3E}">
        <p14:creationId xmlns:p14="http://schemas.microsoft.com/office/powerpoint/2010/main" val="1108065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E7301C-6C6E-4E84-BC2F-7D7A3F9E00EB}"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3130904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E7301C-6C6E-4E84-BC2F-7D7A3F9E00EB}" type="slidenum">
              <a:rPr lang="en-US" smtClean="0"/>
              <a:pPr>
                <a:defRPr/>
              </a:pPr>
              <a:t>40</a:t>
            </a:fld>
            <a:endParaRPr lang="en-US"/>
          </a:p>
        </p:txBody>
      </p:sp>
    </p:spTree>
    <p:extLst>
      <p:ext uri="{BB962C8B-B14F-4D97-AF65-F5344CB8AC3E}">
        <p14:creationId xmlns:p14="http://schemas.microsoft.com/office/powerpoint/2010/main" val="71574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endParaRPr lang="en-US" smtClean="0"/>
          </a:p>
        </p:txBody>
      </p:sp>
      <p:sp>
        <p:nvSpPr>
          <p:cNvPr id="52228" name="Slide Number Placeholder 3"/>
          <p:cNvSpPr>
            <a:spLocks noGrp="1"/>
          </p:cNvSpPr>
          <p:nvPr>
            <p:ph type="sldNum" sz="quarter" idx="5"/>
          </p:nvPr>
        </p:nvSpPr>
        <p:spPr>
          <a:noFill/>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ADBBB453-0DDB-45EB-8F59-A14060276BED}" type="slidenum">
              <a:rPr lang="en-US" smtClean="0">
                <a:latin typeface="Arial" charset="0"/>
              </a:rPr>
              <a:pPr/>
              <a:t>8</a:t>
            </a:fld>
            <a:endParaRPr lang="en-US" smtClean="0">
              <a:latin typeface="Arial" charset="0"/>
            </a:endParaRPr>
          </a:p>
        </p:txBody>
      </p:sp>
    </p:spTree>
    <p:extLst>
      <p:ext uri="{BB962C8B-B14F-4D97-AF65-F5344CB8AC3E}">
        <p14:creationId xmlns:p14="http://schemas.microsoft.com/office/powerpoint/2010/main" val="1510180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730BDF15-60B9-4EED-9772-12B1E006DE2E}" type="slidenum">
              <a:rPr lang="en-US" smtClean="0">
                <a:latin typeface="Arial" charset="0"/>
              </a:rPr>
              <a:pPr/>
              <a:t>11</a:t>
            </a:fld>
            <a:endParaRPr lang="en-US" smtClean="0">
              <a:latin typeface="Arial" charset="0"/>
            </a:endParaRPr>
          </a:p>
        </p:txBody>
      </p:sp>
      <p:sp>
        <p:nvSpPr>
          <p:cNvPr id="53251" name="Rectangle 2"/>
          <p:cNvSpPr>
            <a:spLocks noGrp="1" noChangeArrowheads="1"/>
          </p:cNvSpPr>
          <p:nvPr>
            <p:ph type="body" idx="1"/>
          </p:nvPr>
        </p:nvSpPr>
        <p:spPr>
          <a:xfrm>
            <a:off x="914400" y="4415790"/>
            <a:ext cx="5029200" cy="418338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endParaRPr lang="en-US" smtClean="0"/>
          </a:p>
        </p:txBody>
      </p:sp>
      <p:sp>
        <p:nvSpPr>
          <p:cNvPr id="53252" name="Rectangle 3"/>
          <p:cNvSpPr>
            <a:spLocks noGrp="1" noRot="1" noChangeAspect="1" noChangeArrowheads="1" noTextEdit="1"/>
          </p:cNvSpPr>
          <p:nvPr>
            <p:ph type="sldImg"/>
          </p:nvPr>
        </p:nvSpPr>
        <p:spPr>
          <a:xfrm>
            <a:off x="1114425" y="703263"/>
            <a:ext cx="4629150" cy="3473450"/>
          </a:xfrm>
          <a:ln w="12700" cap="flat">
            <a:solidFill>
              <a:schemeClr val="tx1"/>
            </a:solidFill>
          </a:ln>
        </p:spPr>
      </p:sp>
    </p:spTree>
    <p:extLst>
      <p:ext uri="{BB962C8B-B14F-4D97-AF65-F5344CB8AC3E}">
        <p14:creationId xmlns:p14="http://schemas.microsoft.com/office/powerpoint/2010/main" val="1846215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endParaRPr lang="en-US" smtClean="0"/>
          </a:p>
        </p:txBody>
      </p:sp>
      <p:sp>
        <p:nvSpPr>
          <p:cNvPr id="54276" name="Slide Number Placeholder 3"/>
          <p:cNvSpPr>
            <a:spLocks noGrp="1"/>
          </p:cNvSpPr>
          <p:nvPr>
            <p:ph type="sldNum" sz="quarter" idx="5"/>
          </p:nvPr>
        </p:nvSpPr>
        <p:spPr>
          <a:noFill/>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D42CEA04-4204-44A9-867E-CC88B9F0B0BD}" type="slidenum">
              <a:rPr lang="en-US" smtClean="0">
                <a:latin typeface="Arial" charset="0"/>
              </a:rPr>
              <a:pPr/>
              <a:t>20</a:t>
            </a:fld>
            <a:endParaRPr lang="en-US" smtClean="0">
              <a:latin typeface="Arial" charset="0"/>
            </a:endParaRPr>
          </a:p>
        </p:txBody>
      </p:sp>
    </p:spTree>
    <p:extLst>
      <p:ext uri="{BB962C8B-B14F-4D97-AF65-F5344CB8AC3E}">
        <p14:creationId xmlns:p14="http://schemas.microsoft.com/office/powerpoint/2010/main" val="84928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In spite of such objections, it quickly became clear after 1830 that railroads were destined to become the nation's chief means of moving freight. During the 1830s, construction companies laid down 3,328 miles of track, roughly equal to all the miles of canals in the country. With an average speed of 10 miles an hour, railroads were faster than stagecoaches, canal boats, and steamboats, and, unlike water-going vessels, could travel in any season.</a:t>
            </a:r>
          </a:p>
          <a:p>
            <a:endParaRPr lang="en-US" sz="1200" b="0" i="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6AE7301C-6C6E-4E84-BC2F-7D7A3F9E00EB}" type="slidenum">
              <a:rPr lang="en-US" smtClean="0"/>
              <a:pPr>
                <a:defRPr/>
              </a:pPr>
              <a:t>32</a:t>
            </a:fld>
            <a:endParaRPr lang="en-US"/>
          </a:p>
        </p:txBody>
      </p:sp>
    </p:spTree>
    <p:extLst>
      <p:ext uri="{BB962C8B-B14F-4D97-AF65-F5344CB8AC3E}">
        <p14:creationId xmlns:p14="http://schemas.microsoft.com/office/powerpoint/2010/main" val="2649792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EB6AD2F6-9D6E-48F2-B016-9D43F283DF70}" type="slidenum">
              <a:rPr lang="en-US" altLang="en-US">
                <a:solidFill>
                  <a:prstClr val="black"/>
                </a:solidFill>
                <a:latin typeface="Arial" charset="0"/>
              </a:rPr>
              <a:pPr/>
              <a:t>34</a:t>
            </a:fld>
            <a:endParaRPr lang="en-US" altLang="en-US">
              <a:solidFill>
                <a:prstClr val="black"/>
              </a:solidFill>
              <a:latin typeface="Arial" charset="0"/>
            </a:endParaRPr>
          </a:p>
        </p:txBody>
      </p:sp>
      <p:sp>
        <p:nvSpPr>
          <p:cNvPr id="64515" name="Rectangle 2"/>
          <p:cNvSpPr>
            <a:spLocks noGrp="1" noChangeArrowheads="1"/>
          </p:cNvSpPr>
          <p:nvPr>
            <p:ph type="body" idx="1"/>
          </p:nvPr>
        </p:nvSpPr>
        <p:spPr>
          <a:xfrm>
            <a:off x="914400" y="4415790"/>
            <a:ext cx="502920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eaLnBrk="1" hangingPunct="1"/>
            <a:endParaRPr lang="en-US" altLang="en-US" smtClean="0"/>
          </a:p>
        </p:txBody>
      </p:sp>
      <p:sp>
        <p:nvSpPr>
          <p:cNvPr id="64516" name="Rectangle 3"/>
          <p:cNvSpPr>
            <a:spLocks noGrp="1" noRot="1" noChangeAspect="1" noChangeArrowheads="1" noTextEdit="1"/>
          </p:cNvSpPr>
          <p:nvPr>
            <p:ph type="sldImg"/>
          </p:nvPr>
        </p:nvSpPr>
        <p:spPr>
          <a:xfrm>
            <a:off x="1114425" y="703263"/>
            <a:ext cx="4629150" cy="3473450"/>
          </a:xfrm>
          <a:ln w="12700" cap="flat">
            <a:solidFill>
              <a:schemeClr val="tx1"/>
            </a:solidFill>
          </a:ln>
        </p:spPr>
      </p:sp>
    </p:spTree>
    <p:extLst>
      <p:ext uri="{BB962C8B-B14F-4D97-AF65-F5344CB8AC3E}">
        <p14:creationId xmlns:p14="http://schemas.microsoft.com/office/powerpoint/2010/main" val="3496620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6AE7301C-6C6E-4E84-BC2F-7D7A3F9E00EB}"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2649792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E7301C-6C6E-4E84-BC2F-7D7A3F9E00EB}"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439255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E7301C-6C6E-4E84-BC2F-7D7A3F9E00EB}"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439255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276 h 385"/>
                <a:gd name="T2" fmla="*/ 5762 w 5762"/>
                <a:gd name="T3" fmla="*/ 263 h 385"/>
                <a:gd name="T4" fmla="*/ 5762 w 5762"/>
                <a:gd name="T5" fmla="*/ 4 h 385"/>
                <a:gd name="T6" fmla="*/ 0 w 5762"/>
                <a:gd name="T7" fmla="*/ 0 h 385"/>
                <a:gd name="T8" fmla="*/ 0 w 5762"/>
                <a:gd name="T9" fmla="*/ 27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145" name="Rectangle 25"/>
          <p:cNvSpPr>
            <a:spLocks noGrp="1" noChangeArrowheads="1"/>
          </p:cNvSpPr>
          <p:nvPr>
            <p:ph type="ctrTitle"/>
          </p:nvPr>
        </p:nvSpPr>
        <p:spPr>
          <a:xfrm>
            <a:off x="381000" y="762000"/>
            <a:ext cx="8564563" cy="1722438"/>
          </a:xfrm>
        </p:spPr>
        <p:txBody>
          <a:bodyPr/>
          <a:lstStyle>
            <a:lvl1pPr>
              <a:defRPr sz="6000"/>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7291387" cy="1752600"/>
          </a:xfrm>
        </p:spPr>
        <p:txBody>
          <a:bodyPr/>
          <a:lstStyle>
            <a:lvl1pPr marL="0" indent="0" algn="ctr">
              <a:buFont typeface="Arial" charset="0"/>
              <a:buNone/>
              <a:defRPr sz="5400"/>
            </a:lvl1pPr>
          </a:lstStyle>
          <a:p>
            <a:pPr lvl="0"/>
            <a:r>
              <a:rPr lang="en-US" noProof="0" smtClean="0"/>
              <a:t>Click to edit Master subtitle style</a:t>
            </a:r>
          </a:p>
        </p:txBody>
      </p:sp>
    </p:spTree>
    <p:extLst>
      <p:ext uri="{BB962C8B-B14F-4D97-AF65-F5344CB8AC3E}">
        <p14:creationId xmlns:p14="http://schemas.microsoft.com/office/powerpoint/2010/main" val="1589045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543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9732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7"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9" name="Freeform 5"/>
              <p:cNvSpPr>
                <a:spLocks/>
              </p:cNvSpPr>
              <p:nvPr/>
            </p:nvSpPr>
            <p:spPr bwMode="ltGray">
              <a:xfrm rot="-5400000">
                <a:off x="1321"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1" name="Freeform 7"/>
              <p:cNvSpPr>
                <a:spLocks/>
              </p:cNvSpPr>
              <p:nvPr/>
            </p:nvSpPr>
            <p:spPr bwMode="ltGray">
              <a:xfrm rot="-5400000">
                <a:off x="-59" y="1753"/>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4" name="Freeform 10"/>
              <p:cNvSpPr>
                <a:spLocks/>
              </p:cNvSpPr>
              <p:nvPr/>
            </p:nvSpPr>
            <p:spPr bwMode="ltGray">
              <a:xfrm rot="-5400000">
                <a:off x="154" y="1727"/>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7" name="Freeform 13"/>
              <p:cNvSpPr>
                <a:spLocks/>
              </p:cNvSpPr>
              <p:nvPr/>
            </p:nvSpPr>
            <p:spPr bwMode="ltGray">
              <a:xfrm rot="-5400000">
                <a:off x="1828" y="1748"/>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23" name="Freeform 19"/>
              <p:cNvSpPr>
                <a:spLocks/>
              </p:cNvSpPr>
              <p:nvPr/>
            </p:nvSpPr>
            <p:spPr bwMode="ltGray">
              <a:xfrm rot="-5400000">
                <a:off x="4582" y="1748"/>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25" name="Freeform 21"/>
              <p:cNvSpPr>
                <a:spLocks/>
              </p:cNvSpPr>
              <p:nvPr/>
            </p:nvSpPr>
            <p:spPr bwMode="ltGray">
              <a:xfrm rot="-5400000">
                <a:off x="5082"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414 h 385"/>
                <a:gd name="T2" fmla="*/ 5762 w 5762"/>
                <a:gd name="T3" fmla="*/ 395 h 385"/>
                <a:gd name="T4" fmla="*/ 576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smtClean="0">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wrap="none" anchor="ctr"/>
            <a:lstStyle/>
            <a:p>
              <a:endParaRPr lang="en-US" smtClean="0">
                <a:solidFill>
                  <a:srgbClr val="000000"/>
                </a:solidFill>
              </a:endParaRPr>
            </a:p>
          </p:txBody>
        </p:sp>
      </p:grpSp>
      <p:sp>
        <p:nvSpPr>
          <p:cNvPr id="5145" name="Rectangle 25"/>
          <p:cNvSpPr>
            <a:spLocks noGrp="1" noChangeArrowheads="1"/>
          </p:cNvSpPr>
          <p:nvPr>
            <p:ph type="ctrTitle"/>
          </p:nvPr>
        </p:nvSpPr>
        <p:spPr>
          <a:xfrm>
            <a:off x="381000" y="762000"/>
            <a:ext cx="8564563" cy="1722438"/>
          </a:xfrm>
        </p:spPr>
        <p:txBody>
          <a:bodyPr/>
          <a:lstStyle>
            <a:lvl1pPr>
              <a:defRPr sz="6000"/>
            </a:lvl1pPr>
          </a:lstStyle>
          <a:p>
            <a:r>
              <a:rPr lang="en-US"/>
              <a:t>Click to edit Master title style</a:t>
            </a:r>
          </a:p>
        </p:txBody>
      </p:sp>
      <p:sp>
        <p:nvSpPr>
          <p:cNvPr id="5146" name="Rectangle 26"/>
          <p:cNvSpPr>
            <a:spLocks noGrp="1" noChangeArrowheads="1"/>
          </p:cNvSpPr>
          <p:nvPr>
            <p:ph type="subTitle" idx="1"/>
          </p:nvPr>
        </p:nvSpPr>
        <p:spPr>
          <a:xfrm>
            <a:off x="1166813" y="3886200"/>
            <a:ext cx="7291387" cy="1752600"/>
          </a:xfrm>
        </p:spPr>
        <p:txBody>
          <a:bodyPr/>
          <a:lstStyle>
            <a:lvl1pPr marL="0" indent="0" algn="ctr">
              <a:buFont typeface="Arial" charset="0"/>
              <a:buNone/>
              <a:defRPr sz="5400"/>
            </a:lvl1pPr>
          </a:lstStyle>
          <a:p>
            <a:r>
              <a:rPr lang="en-US"/>
              <a:t>Click to edit Master subtitle style</a:t>
            </a:r>
          </a:p>
        </p:txBody>
      </p:sp>
    </p:spTree>
    <p:extLst>
      <p:ext uri="{BB962C8B-B14F-4D97-AF65-F5344CB8AC3E}">
        <p14:creationId xmlns:p14="http://schemas.microsoft.com/office/powerpoint/2010/main" val="2761505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8314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69074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219200"/>
            <a:ext cx="40386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219200"/>
            <a:ext cx="40386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5176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4008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42781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752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589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9859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9447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404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3932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219200"/>
            <a:ext cx="4038600"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5105400" y="1219200"/>
            <a:ext cx="4038600" cy="5638800"/>
          </a:xfrm>
        </p:spPr>
        <p:txBody>
          <a:bodyPr/>
          <a:lstStyle/>
          <a:p>
            <a:pPr lvl="0"/>
            <a:endParaRPr lang="en-US" noProof="0" smtClean="0"/>
          </a:p>
        </p:txBody>
      </p:sp>
    </p:spTree>
    <p:extLst>
      <p:ext uri="{BB962C8B-B14F-4D97-AF65-F5344CB8AC3E}">
        <p14:creationId xmlns:p14="http://schemas.microsoft.com/office/powerpoint/2010/main" val="25620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4545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219200"/>
            <a:ext cx="40386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219200"/>
            <a:ext cx="40386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224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4217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05066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330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671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8088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29" name="Group 3"/>
            <p:cNvGrpSpPr>
              <a:grpSpLocks/>
            </p:cNvGrpSpPr>
            <p:nvPr/>
          </p:nvGrpSpPr>
          <p:grpSpPr bwMode="auto">
            <a:xfrm rot="16200000" flipH="1">
              <a:off x="-1815" y="1838"/>
              <a:ext cx="4320" cy="638"/>
              <a:chOff x="-2" y="1562"/>
              <a:chExt cx="5762" cy="638"/>
            </a:xfrm>
          </p:grpSpPr>
          <p:sp>
            <p:nvSpPr>
              <p:cNvPr id="1032"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3"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4"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5"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6"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9"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2"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5"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8"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1030" name="Freeform 23"/>
            <p:cNvSpPr>
              <a:spLocks/>
            </p:cNvSpPr>
            <p:nvPr/>
          </p:nvSpPr>
          <p:spPr bwMode="ltGray">
            <a:xfrm rot="16200000" flipH="1">
              <a:off x="-1954" y="1951"/>
              <a:ext cx="4320" cy="412"/>
            </a:xfrm>
            <a:custGeom>
              <a:avLst/>
              <a:gdLst>
                <a:gd name="T0" fmla="*/ 0 w 5762"/>
                <a:gd name="T1" fmla="*/ 276 h 385"/>
                <a:gd name="T2" fmla="*/ 1365 w 5762"/>
                <a:gd name="T3" fmla="*/ 263 h 385"/>
                <a:gd name="T4" fmla="*/ 1365 w 5762"/>
                <a:gd name="T5" fmla="*/ 4 h 385"/>
                <a:gd name="T6" fmla="*/ 0 w 5762"/>
                <a:gd name="T7" fmla="*/ 0 h 385"/>
                <a:gd name="T8" fmla="*/ 0 w 5762"/>
                <a:gd name="T9" fmla="*/ 27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1" name="Freeform 24"/>
            <p:cNvSpPr>
              <a:spLocks/>
            </p:cNvSpPr>
            <p:nvPr/>
          </p:nvSpPr>
          <p:spPr bwMode="ltGray">
            <a:xfrm rot="16200000" flipH="1">
              <a:off x="-1584" y="2062"/>
              <a:ext cx="4319" cy="189"/>
            </a:xfrm>
            <a:custGeom>
              <a:avLst/>
              <a:gdLst>
                <a:gd name="T0" fmla="*/ 0 w 5761"/>
                <a:gd name="T1" fmla="*/ 28 h 189"/>
                <a:gd name="T2" fmla="*/ 1364 w 5761"/>
                <a:gd name="T3" fmla="*/ 0 h 189"/>
                <a:gd name="T4" fmla="*/ 1364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27" name="Rectangle 25"/>
          <p:cNvSpPr>
            <a:spLocks noGrp="1" noChangeArrowheads="1"/>
          </p:cNvSpPr>
          <p:nvPr>
            <p:ph type="title"/>
          </p:nvPr>
        </p:nvSpPr>
        <p:spPr bwMode="auto">
          <a:xfrm>
            <a:off x="11430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914400" y="1219200"/>
            <a:ext cx="82296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20"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Font typeface="Arial" charset="0"/>
        <a:buChar char="■"/>
        <a:defRPr kumimoji="1" sz="40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4000">
          <a:solidFill>
            <a:schemeClr val="tx1"/>
          </a:solidFill>
          <a:latin typeface="+mn-lt"/>
        </a:defRPr>
      </a:lvl2pPr>
      <a:lvl3pPr marL="1143000" indent="-228600" algn="l" rtl="0" eaLnBrk="0" fontAlgn="base" hangingPunct="0">
        <a:spcBef>
          <a:spcPct val="20000"/>
        </a:spcBef>
        <a:spcAft>
          <a:spcPct val="0"/>
        </a:spcAft>
        <a:buChar char="•"/>
        <a:defRPr kumimoji="1" sz="4000">
          <a:solidFill>
            <a:schemeClr val="tx1"/>
          </a:solidFill>
          <a:latin typeface="+mn-lt"/>
        </a:defRPr>
      </a:lvl3pPr>
      <a:lvl4pPr marL="1600200" indent="-228600" algn="l" rtl="0" eaLnBrk="0" fontAlgn="base" hangingPunct="0">
        <a:spcBef>
          <a:spcPct val="20000"/>
        </a:spcBef>
        <a:spcAft>
          <a:spcPct val="0"/>
        </a:spcAft>
        <a:buChar char="•"/>
        <a:defRPr kumimoji="1" sz="4000">
          <a:solidFill>
            <a:schemeClr val="tx1"/>
          </a:solidFill>
          <a:latin typeface="+mn-lt"/>
        </a:defRPr>
      </a:lvl4pPr>
      <a:lvl5pPr marL="2057400" indent="-228600" algn="l" rtl="0" eaLnBrk="0" fontAlgn="base" hangingPunct="0">
        <a:spcBef>
          <a:spcPct val="20000"/>
        </a:spcBef>
        <a:spcAft>
          <a:spcPct val="0"/>
        </a:spcAft>
        <a:buChar char="•"/>
        <a:defRPr kumimoji="1" sz="4000">
          <a:solidFill>
            <a:schemeClr val="tx1"/>
          </a:solidFill>
          <a:latin typeface="+mn-lt"/>
        </a:defRPr>
      </a:lvl5pPr>
      <a:lvl6pPr marL="2514600" indent="-228600" algn="l" rtl="0" eaLnBrk="0" fontAlgn="base" hangingPunct="0">
        <a:spcBef>
          <a:spcPct val="20000"/>
        </a:spcBef>
        <a:spcAft>
          <a:spcPct val="0"/>
        </a:spcAft>
        <a:buChar char="•"/>
        <a:defRPr kumimoji="1" sz="4000">
          <a:solidFill>
            <a:schemeClr val="tx1"/>
          </a:solidFill>
          <a:latin typeface="+mn-lt"/>
        </a:defRPr>
      </a:lvl6pPr>
      <a:lvl7pPr marL="2971800" indent="-228600" algn="l" rtl="0" eaLnBrk="0" fontAlgn="base" hangingPunct="0">
        <a:spcBef>
          <a:spcPct val="20000"/>
        </a:spcBef>
        <a:spcAft>
          <a:spcPct val="0"/>
        </a:spcAft>
        <a:buChar char="•"/>
        <a:defRPr kumimoji="1" sz="4000">
          <a:solidFill>
            <a:schemeClr val="tx1"/>
          </a:solidFill>
          <a:latin typeface="+mn-lt"/>
        </a:defRPr>
      </a:lvl7pPr>
      <a:lvl8pPr marL="3429000" indent="-228600" algn="l" rtl="0" eaLnBrk="0" fontAlgn="base" hangingPunct="0">
        <a:spcBef>
          <a:spcPct val="20000"/>
        </a:spcBef>
        <a:spcAft>
          <a:spcPct val="0"/>
        </a:spcAft>
        <a:buChar char="•"/>
        <a:defRPr kumimoji="1" sz="4000">
          <a:solidFill>
            <a:schemeClr val="tx1"/>
          </a:solidFill>
          <a:latin typeface="+mn-lt"/>
        </a:defRPr>
      </a:lvl8pPr>
      <a:lvl9pPr marL="3886200" indent="-228600" algn="l" rtl="0" eaLnBrk="0" fontAlgn="base" hangingPunct="0">
        <a:spcBef>
          <a:spcPct val="20000"/>
        </a:spcBef>
        <a:spcAft>
          <a:spcPct val="0"/>
        </a:spcAft>
        <a:buChar char="•"/>
        <a:defRPr kumimoji="1" sz="4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29" name="Group 3"/>
            <p:cNvGrpSpPr>
              <a:grpSpLocks/>
            </p:cNvGrpSpPr>
            <p:nvPr/>
          </p:nvGrpSpPr>
          <p:grpSpPr bwMode="auto">
            <a:xfrm rot="16200000" flipH="1">
              <a:off x="-1815" y="1838"/>
              <a:ext cx="4320" cy="638"/>
              <a:chOff x="-2" y="1562"/>
              <a:chExt cx="5762" cy="638"/>
            </a:xfrm>
          </p:grpSpPr>
          <p:sp>
            <p:nvSpPr>
              <p:cNvPr id="1032" name="Freeform 4"/>
              <p:cNvSpPr>
                <a:spLocks/>
              </p:cNvSpPr>
              <p:nvPr/>
            </p:nvSpPr>
            <p:spPr bwMode="ltGray">
              <a:xfrm rot="-5400000">
                <a:off x="2556" y="-991"/>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33" name="Freeform 5"/>
              <p:cNvSpPr>
                <a:spLocks/>
              </p:cNvSpPr>
              <p:nvPr/>
            </p:nvSpPr>
            <p:spPr bwMode="ltGray">
              <a:xfrm rot="-5400000">
                <a:off x="1323"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34" name="Freeform 6"/>
              <p:cNvSpPr>
                <a:spLocks/>
              </p:cNvSpPr>
              <p:nvPr/>
            </p:nvSpPr>
            <p:spPr bwMode="ltGray">
              <a:xfrm rot="-5400000">
                <a:off x="978" y="1670"/>
                <a:ext cx="624" cy="423"/>
              </a:xfrm>
              <a:custGeom>
                <a:avLst/>
                <a:gdLst>
                  <a:gd name="T0" fmla="*/ 0 w 624"/>
                  <a:gd name="T1" fmla="*/ 0 h 317"/>
                  <a:gd name="T2" fmla="*/ 0 w 624"/>
                  <a:gd name="T3" fmla="*/ 6494 h 317"/>
                  <a:gd name="T4" fmla="*/ 624 w 624"/>
                  <a:gd name="T5" fmla="*/ 64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35" name="Freeform 7"/>
              <p:cNvSpPr>
                <a:spLocks/>
              </p:cNvSpPr>
              <p:nvPr/>
            </p:nvSpPr>
            <p:spPr bwMode="ltGray">
              <a:xfrm rot="-5400000">
                <a:off x="-61" y="1754"/>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36" name="Freeform 8"/>
              <p:cNvSpPr>
                <a:spLocks/>
              </p:cNvSpPr>
              <p:nvPr/>
            </p:nvSpPr>
            <p:spPr bwMode="ltGray">
              <a:xfrm rot="-5400000">
                <a:off x="664" y="1733"/>
                <a:ext cx="624" cy="293"/>
              </a:xfrm>
              <a:custGeom>
                <a:avLst/>
                <a:gdLst>
                  <a:gd name="T0" fmla="*/ 0 w 624"/>
                  <a:gd name="T1" fmla="*/ 0 h 317"/>
                  <a:gd name="T2" fmla="*/ 0 w 624"/>
                  <a:gd name="T3" fmla="*/ 114 h 317"/>
                  <a:gd name="T4" fmla="*/ 624 w 624"/>
                  <a:gd name="T5" fmla="*/ 11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37" name="Freeform 9"/>
              <p:cNvSpPr>
                <a:spLocks/>
              </p:cNvSpPr>
              <p:nvPr/>
            </p:nvSpPr>
            <p:spPr bwMode="ltGray">
              <a:xfrm rot="-5400000">
                <a:off x="440" y="1699"/>
                <a:ext cx="624" cy="364"/>
              </a:xfrm>
              <a:custGeom>
                <a:avLst/>
                <a:gdLst>
                  <a:gd name="T0" fmla="*/ 0 w 624"/>
                  <a:gd name="T1" fmla="*/ 0 h 272"/>
                  <a:gd name="T2" fmla="*/ 0 w 624"/>
                  <a:gd name="T3" fmla="*/ 6537 h 272"/>
                  <a:gd name="T4" fmla="*/ 240 w 624"/>
                  <a:gd name="T5" fmla="*/ 5773 h 272"/>
                  <a:gd name="T6" fmla="*/ 624 w 624"/>
                  <a:gd name="T7" fmla="*/ 653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38" name="Freeform 10"/>
              <p:cNvSpPr>
                <a:spLocks/>
              </p:cNvSpPr>
              <p:nvPr/>
            </p:nvSpPr>
            <p:spPr bwMode="ltGray">
              <a:xfrm rot="-5400000">
                <a:off x="154" y="1728"/>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39" name="Freeform 11"/>
              <p:cNvSpPr>
                <a:spLocks/>
              </p:cNvSpPr>
              <p:nvPr/>
            </p:nvSpPr>
            <p:spPr bwMode="ltGray">
              <a:xfrm rot="-5400000">
                <a:off x="3205" y="1663"/>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40" name="Freeform 12"/>
              <p:cNvSpPr>
                <a:spLocks/>
              </p:cNvSpPr>
              <p:nvPr/>
            </p:nvSpPr>
            <p:spPr bwMode="ltGray">
              <a:xfrm rot="-5400000">
                <a:off x="2870" y="1664"/>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41" name="Freeform 13"/>
              <p:cNvSpPr>
                <a:spLocks/>
              </p:cNvSpPr>
              <p:nvPr/>
            </p:nvSpPr>
            <p:spPr bwMode="ltGray">
              <a:xfrm rot="-5400000">
                <a:off x="1829" y="1747"/>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42" name="Freeform 14"/>
              <p:cNvSpPr>
                <a:spLocks/>
              </p:cNvSpPr>
              <p:nvPr/>
            </p:nvSpPr>
            <p:spPr bwMode="ltGray">
              <a:xfrm rot="-5400000">
                <a:off x="2549" y="1729"/>
                <a:ext cx="624" cy="292"/>
              </a:xfrm>
              <a:custGeom>
                <a:avLst/>
                <a:gdLst>
                  <a:gd name="T0" fmla="*/ 0 w 624"/>
                  <a:gd name="T1" fmla="*/ 0 h 317"/>
                  <a:gd name="T2" fmla="*/ 0 w 624"/>
                  <a:gd name="T3" fmla="*/ 113 h 317"/>
                  <a:gd name="T4" fmla="*/ 624 w 624"/>
                  <a:gd name="T5" fmla="*/ 11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43" name="Freeform 15"/>
              <p:cNvSpPr>
                <a:spLocks/>
              </p:cNvSpPr>
              <p:nvPr/>
            </p:nvSpPr>
            <p:spPr bwMode="ltGray">
              <a:xfrm rot="-5400000">
                <a:off x="2330" y="169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44" name="Freeform 16"/>
              <p:cNvSpPr>
                <a:spLocks/>
              </p:cNvSpPr>
              <p:nvPr/>
            </p:nvSpPr>
            <p:spPr bwMode="ltGray">
              <a:xfrm rot="-5400000">
                <a:off x="2041"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45" name="Freeform 17"/>
              <p:cNvSpPr>
                <a:spLocks/>
              </p:cNvSpPr>
              <p:nvPr/>
            </p:nvSpPr>
            <p:spPr bwMode="ltGray">
              <a:xfrm rot="-5400000">
                <a:off x="4074" y="1665"/>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46" name="Freeform 18"/>
              <p:cNvSpPr>
                <a:spLocks/>
              </p:cNvSpPr>
              <p:nvPr/>
            </p:nvSpPr>
            <p:spPr bwMode="ltGray">
              <a:xfrm rot="-5400000">
                <a:off x="3729" y="1666"/>
                <a:ext cx="624" cy="423"/>
              </a:xfrm>
              <a:custGeom>
                <a:avLst/>
                <a:gdLst>
                  <a:gd name="T0" fmla="*/ 0 w 624"/>
                  <a:gd name="T1" fmla="*/ 0 h 317"/>
                  <a:gd name="T2" fmla="*/ 0 w 624"/>
                  <a:gd name="T3" fmla="*/ 6494 h 317"/>
                  <a:gd name="T4" fmla="*/ 624 w 624"/>
                  <a:gd name="T5" fmla="*/ 64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47" name="Freeform 19"/>
              <p:cNvSpPr>
                <a:spLocks/>
              </p:cNvSpPr>
              <p:nvPr/>
            </p:nvSpPr>
            <p:spPr bwMode="ltGray">
              <a:xfrm rot="-5400000">
                <a:off x="4576" y="1745"/>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48" name="Freeform 20"/>
              <p:cNvSpPr>
                <a:spLocks/>
              </p:cNvSpPr>
              <p:nvPr/>
            </p:nvSpPr>
            <p:spPr bwMode="ltGray">
              <a:xfrm>
                <a:off x="5469" y="1560"/>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49" name="Freeform 21"/>
              <p:cNvSpPr>
                <a:spLocks/>
              </p:cNvSpPr>
              <p:nvPr/>
            </p:nvSpPr>
            <p:spPr bwMode="ltGray">
              <a:xfrm rot="-5400000">
                <a:off x="5078" y="1690"/>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sp>
            <p:nvSpPr>
              <p:cNvPr id="1050" name="Freeform 22"/>
              <p:cNvSpPr>
                <a:spLocks/>
              </p:cNvSpPr>
              <p:nvPr/>
            </p:nvSpPr>
            <p:spPr bwMode="ltGray">
              <a:xfrm rot="-5400000">
                <a:off x="4791" y="1717"/>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ndParaRPr>
              </a:p>
            </p:txBody>
          </p:sp>
        </p:grpSp>
        <p:sp>
          <p:nvSpPr>
            <p:cNvPr id="1030" name="Freeform 23"/>
            <p:cNvSpPr>
              <a:spLocks/>
            </p:cNvSpPr>
            <p:nvPr/>
          </p:nvSpPr>
          <p:spPr bwMode="ltGray">
            <a:xfrm rot="16200000" flipH="1">
              <a:off x="-1954" y="1951"/>
              <a:ext cx="4320" cy="412"/>
            </a:xfrm>
            <a:custGeom>
              <a:avLst/>
              <a:gdLst>
                <a:gd name="T0" fmla="*/ 0 w 5762"/>
                <a:gd name="T1" fmla="*/ 414 h 385"/>
                <a:gd name="T2" fmla="*/ 242 w 5762"/>
                <a:gd name="T3" fmla="*/ 395 h 385"/>
                <a:gd name="T4" fmla="*/ 24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smtClean="0">
                <a:solidFill>
                  <a:srgbClr val="000000"/>
                </a:solidFill>
              </a:endParaRPr>
            </a:p>
          </p:txBody>
        </p:sp>
        <p:sp>
          <p:nvSpPr>
            <p:cNvPr id="1031" name="Freeform 24"/>
            <p:cNvSpPr>
              <a:spLocks/>
            </p:cNvSpPr>
            <p:nvPr/>
          </p:nvSpPr>
          <p:spPr bwMode="ltGray">
            <a:xfrm rot="16200000" flipH="1">
              <a:off x="-1584" y="2062"/>
              <a:ext cx="4319" cy="189"/>
            </a:xfrm>
            <a:custGeom>
              <a:avLst/>
              <a:gdLst>
                <a:gd name="T0" fmla="*/ 0 w 5761"/>
                <a:gd name="T1" fmla="*/ 28 h 189"/>
                <a:gd name="T2" fmla="*/ 242 w 5761"/>
                <a:gd name="T3" fmla="*/ 0 h 189"/>
                <a:gd name="T4" fmla="*/ 24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smtClean="0">
                <a:solidFill>
                  <a:srgbClr val="000000"/>
                </a:solidFill>
              </a:endParaRPr>
            </a:p>
          </p:txBody>
        </p:sp>
      </p:grpSp>
      <p:sp>
        <p:nvSpPr>
          <p:cNvPr id="1027" name="Rectangle 25"/>
          <p:cNvSpPr>
            <a:spLocks noGrp="1" noChangeArrowheads="1"/>
          </p:cNvSpPr>
          <p:nvPr>
            <p:ph type="title"/>
          </p:nvPr>
        </p:nvSpPr>
        <p:spPr bwMode="auto">
          <a:xfrm>
            <a:off x="11430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26"/>
          <p:cNvSpPr>
            <a:spLocks noGrp="1" noChangeArrowheads="1"/>
          </p:cNvSpPr>
          <p:nvPr>
            <p:ph type="body" idx="1"/>
          </p:nvPr>
        </p:nvSpPr>
        <p:spPr bwMode="auto">
          <a:xfrm>
            <a:off x="914400" y="1219200"/>
            <a:ext cx="8229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6727640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iming>
    <p:tnLst>
      <p:par>
        <p:cTn id="1" dur="indefinite" restart="never" nodeType="tmRoot"/>
      </p:par>
    </p:tnLst>
  </p:timing>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Font typeface="Arial" charset="0"/>
        <a:buChar char="■"/>
        <a:defRPr kumimoji="1" sz="40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4000">
          <a:solidFill>
            <a:schemeClr val="tx1"/>
          </a:solidFill>
          <a:latin typeface="+mn-lt"/>
        </a:defRPr>
      </a:lvl2pPr>
      <a:lvl3pPr marL="1143000" indent="-228600" algn="l" rtl="0" eaLnBrk="0" fontAlgn="base" hangingPunct="0">
        <a:spcBef>
          <a:spcPct val="20000"/>
        </a:spcBef>
        <a:spcAft>
          <a:spcPct val="0"/>
        </a:spcAft>
        <a:buChar char="•"/>
        <a:defRPr kumimoji="1" sz="4000">
          <a:solidFill>
            <a:schemeClr val="tx1"/>
          </a:solidFill>
          <a:latin typeface="+mn-lt"/>
        </a:defRPr>
      </a:lvl3pPr>
      <a:lvl4pPr marL="1600200" indent="-228600" algn="l" rtl="0" eaLnBrk="0" fontAlgn="base" hangingPunct="0">
        <a:spcBef>
          <a:spcPct val="20000"/>
        </a:spcBef>
        <a:spcAft>
          <a:spcPct val="0"/>
        </a:spcAft>
        <a:buChar char="•"/>
        <a:defRPr kumimoji="1" sz="4000">
          <a:solidFill>
            <a:schemeClr val="tx1"/>
          </a:solidFill>
          <a:latin typeface="+mn-lt"/>
        </a:defRPr>
      </a:lvl4pPr>
      <a:lvl5pPr marL="2057400" indent="-228600" algn="l" rtl="0" eaLnBrk="0" fontAlgn="base" hangingPunct="0">
        <a:spcBef>
          <a:spcPct val="20000"/>
        </a:spcBef>
        <a:spcAft>
          <a:spcPct val="0"/>
        </a:spcAft>
        <a:buChar char="•"/>
        <a:defRPr kumimoji="1" sz="4000">
          <a:solidFill>
            <a:schemeClr val="tx1"/>
          </a:solidFill>
          <a:latin typeface="+mn-lt"/>
        </a:defRPr>
      </a:lvl5pPr>
      <a:lvl6pPr marL="2514600" indent="-228600" algn="l" rtl="0" eaLnBrk="0" fontAlgn="base" hangingPunct="0">
        <a:spcBef>
          <a:spcPct val="20000"/>
        </a:spcBef>
        <a:spcAft>
          <a:spcPct val="0"/>
        </a:spcAft>
        <a:buChar char="•"/>
        <a:defRPr kumimoji="1" sz="4000">
          <a:solidFill>
            <a:schemeClr val="tx1"/>
          </a:solidFill>
          <a:latin typeface="+mn-lt"/>
        </a:defRPr>
      </a:lvl6pPr>
      <a:lvl7pPr marL="2971800" indent="-228600" algn="l" rtl="0" eaLnBrk="0" fontAlgn="base" hangingPunct="0">
        <a:spcBef>
          <a:spcPct val="20000"/>
        </a:spcBef>
        <a:spcAft>
          <a:spcPct val="0"/>
        </a:spcAft>
        <a:buChar char="•"/>
        <a:defRPr kumimoji="1" sz="4000">
          <a:solidFill>
            <a:schemeClr val="tx1"/>
          </a:solidFill>
          <a:latin typeface="+mn-lt"/>
        </a:defRPr>
      </a:lvl7pPr>
      <a:lvl8pPr marL="3429000" indent="-228600" algn="l" rtl="0" eaLnBrk="0" fontAlgn="base" hangingPunct="0">
        <a:spcBef>
          <a:spcPct val="20000"/>
        </a:spcBef>
        <a:spcAft>
          <a:spcPct val="0"/>
        </a:spcAft>
        <a:buChar char="•"/>
        <a:defRPr kumimoji="1" sz="4000">
          <a:solidFill>
            <a:schemeClr val="tx1"/>
          </a:solidFill>
          <a:latin typeface="+mn-lt"/>
        </a:defRPr>
      </a:lvl8pPr>
      <a:lvl9pPr marL="3886200" indent="-228600" algn="l" rtl="0" eaLnBrk="0" fontAlgn="base" hangingPunct="0">
        <a:spcBef>
          <a:spcPct val="20000"/>
        </a:spcBef>
        <a:spcAft>
          <a:spcPct val="0"/>
        </a:spcAft>
        <a:buChar char="•"/>
        <a:defRPr kumimoji="1" sz="4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6.jpeg"/><Relationship Id="rId7" Type="http://schemas.openxmlformats.org/officeDocument/2006/relationships/image" Target="../media/image4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0" y="228600"/>
            <a:ext cx="9144000" cy="6629400"/>
          </a:xfrm>
        </p:spPr>
        <p:txBody>
          <a:bodyPr/>
          <a:lstStyle/>
          <a:p>
            <a:pPr eaLnBrk="1" hangingPunct="1">
              <a:lnSpc>
                <a:spcPct val="85000"/>
              </a:lnSpc>
              <a:spcBef>
                <a:spcPct val="0"/>
              </a:spcBef>
            </a:pPr>
            <a:r>
              <a:rPr lang="en-US" sz="3600" u="sng" dirty="0" smtClean="0">
                <a:latin typeface="Calibri" pitchFamily="34" charset="0"/>
                <a:cs typeface="Calibri" pitchFamily="34" charset="0"/>
              </a:rPr>
              <a:t>Essential Questions</a:t>
            </a:r>
            <a:r>
              <a:rPr lang="en-US" sz="3600" dirty="0" smtClean="0">
                <a:latin typeface="Calibri" pitchFamily="34" charset="0"/>
                <a:cs typeface="Calibri" pitchFamily="34" charset="0"/>
              </a:rPr>
              <a:t>:</a:t>
            </a:r>
          </a:p>
          <a:p>
            <a:pPr lvl="1">
              <a:lnSpc>
                <a:spcPct val="85000"/>
              </a:lnSpc>
              <a:spcBef>
                <a:spcPct val="0"/>
              </a:spcBef>
            </a:pPr>
            <a:r>
              <a:rPr lang="en-US" sz="3600" dirty="0" smtClean="0">
                <a:latin typeface="Calibri" pitchFamily="34" charset="0"/>
                <a:cs typeface="Calibri" pitchFamily="34" charset="0"/>
              </a:rPr>
              <a:t>What was the impact of the Industrial Revolution in the U.S.?</a:t>
            </a:r>
          </a:p>
          <a:p>
            <a:pPr lvl="1" eaLnBrk="1" hangingPunct="1">
              <a:lnSpc>
                <a:spcPct val="85000"/>
              </a:lnSpc>
              <a:spcBef>
                <a:spcPct val="0"/>
              </a:spcBef>
            </a:pPr>
            <a:r>
              <a:rPr lang="en-US" sz="3600" dirty="0" smtClean="0">
                <a:latin typeface="Calibri" pitchFamily="34" charset="0"/>
                <a:cs typeface="Calibri" pitchFamily="34" charset="0"/>
              </a:rPr>
              <a:t>What was the impact of the Industrial Revolution on the South, the North, and the West?</a:t>
            </a:r>
          </a:p>
          <a:p>
            <a:pPr lvl="1" eaLnBrk="1" hangingPunct="1">
              <a:lnSpc>
                <a:spcPct val="85000"/>
              </a:lnSpc>
              <a:spcBef>
                <a:spcPct val="0"/>
              </a:spcBef>
            </a:pPr>
            <a:r>
              <a:rPr lang="en-US" sz="3600" dirty="0" smtClean="0">
                <a:latin typeface="Calibri" pitchFamily="34" charset="0"/>
                <a:cs typeface="Calibri" pitchFamily="34" charset="0"/>
              </a:rPr>
              <a:t>How did Eli Whitney’s invention of interchangeable parts for muskets influence the Industrial Revolution?</a:t>
            </a:r>
          </a:p>
          <a:p>
            <a:pPr lvl="1" eaLnBrk="1" hangingPunct="1">
              <a:lnSpc>
                <a:spcPct val="85000"/>
              </a:lnSpc>
              <a:spcBef>
                <a:spcPct val="0"/>
              </a:spcBef>
            </a:pPr>
            <a:r>
              <a:rPr lang="en-US" sz="3600" dirty="0" smtClean="0">
                <a:latin typeface="Calibri" pitchFamily="34" charset="0"/>
                <a:cs typeface="Calibri" pitchFamily="34" charset="0"/>
              </a:rPr>
              <a:t>How did the cotton gin influence the growth of the South?</a:t>
            </a:r>
          </a:p>
          <a:p>
            <a:pPr lvl="1" eaLnBrk="1" hangingPunct="1">
              <a:lnSpc>
                <a:spcPct val="85000"/>
              </a:lnSpc>
              <a:spcBef>
                <a:spcPct val="0"/>
              </a:spcBef>
            </a:pPr>
            <a:endParaRPr lang="en-US" sz="2400" dirty="0" smtClean="0">
              <a:latin typeface="Calibri" pitchFamily="34" charset="0"/>
              <a:cs typeface="Calibri" pitchFamily="34"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990600"/>
          </a:xfrm>
        </p:spPr>
        <p:txBody>
          <a:bodyPr/>
          <a:lstStyle/>
          <a:p>
            <a:r>
              <a:rPr lang="en-US" sz="3600" smtClean="0">
                <a:solidFill>
                  <a:schemeClr val="tx1"/>
                </a:solidFill>
                <a:latin typeface="Calibri" pitchFamily="34" charset="0"/>
                <a:cs typeface="Calibri" pitchFamily="34" charset="0"/>
              </a:rPr>
              <a:t>Distribution of Slave Labor, 1850</a:t>
            </a:r>
          </a:p>
        </p:txBody>
      </p:sp>
      <p:graphicFrame>
        <p:nvGraphicFramePr>
          <p:cNvPr id="12291" name="Object 3"/>
          <p:cNvGraphicFramePr>
            <a:graphicFrameLocks noGrp="1" noChangeAspect="1"/>
          </p:cNvGraphicFramePr>
          <p:nvPr>
            <p:ph idx="1"/>
          </p:nvPr>
        </p:nvGraphicFramePr>
        <p:xfrm>
          <a:off x="304800" y="914400"/>
          <a:ext cx="8655050" cy="5624513"/>
        </p:xfrm>
        <a:graphic>
          <a:graphicData uri="http://schemas.openxmlformats.org/presentationml/2006/ole">
            <mc:AlternateContent xmlns:mc="http://schemas.openxmlformats.org/markup-compatibility/2006">
              <mc:Choice xmlns:v="urn:schemas-microsoft-com:vml" Requires="v">
                <p:oleObj spid="_x0000_s12319" name="Chart" r:id="rId3" imgW="8163012" imgH="5305545" progId="MSGraph.Chart.8">
                  <p:embed followColorScheme="full"/>
                </p:oleObj>
              </mc:Choice>
              <mc:Fallback>
                <p:oleObj name="Chart" r:id="rId3" imgW="8163012" imgH="5305545"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14400"/>
                        <a:ext cx="8655050" cy="5624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3" descr="southern_class_stru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3" y="152400"/>
            <a:ext cx="7061200"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6" name="Rectangle 15"/>
          <p:cNvSpPr>
            <a:spLocks noChangeArrowheads="1"/>
          </p:cNvSpPr>
          <p:nvPr/>
        </p:nvSpPr>
        <p:spPr bwMode="auto">
          <a:xfrm>
            <a:off x="117475" y="3886200"/>
            <a:ext cx="4225925" cy="1619250"/>
          </a:xfrm>
          <a:prstGeom prst="rect">
            <a:avLst/>
          </a:prstGeom>
          <a:solidFill>
            <a:srgbClr val="CCFFFF"/>
          </a:solidFill>
          <a:ln w="9525">
            <a:solidFill>
              <a:schemeClr val="tx1"/>
            </a:solidFill>
            <a:miter lim="800000"/>
            <a:headEnd/>
            <a:tailEnd/>
          </a:ln>
        </p:spPr>
        <p:txBody>
          <a:bodyPr>
            <a:spAutoFit/>
          </a:bodyPr>
          <a:lstStyle/>
          <a:p>
            <a:pPr algn="ctr">
              <a:lnSpc>
                <a:spcPct val="80000"/>
              </a:lnSpc>
            </a:pPr>
            <a:r>
              <a:rPr lang="en-US" sz="3100" dirty="0">
                <a:latin typeface="Calibri" pitchFamily="34" charset="0"/>
                <a:cs typeface="Calibri" pitchFamily="34" charset="0"/>
              </a:rPr>
              <a:t>Only 25% of Southern whites owned any slaves; Those who did own slaves owned very few</a:t>
            </a:r>
          </a:p>
        </p:txBody>
      </p:sp>
      <p:sp>
        <p:nvSpPr>
          <p:cNvPr id="17" name="Rectangle 16"/>
          <p:cNvSpPr>
            <a:spLocks noChangeArrowheads="1"/>
          </p:cNvSpPr>
          <p:nvPr/>
        </p:nvSpPr>
        <p:spPr bwMode="auto">
          <a:xfrm>
            <a:off x="117475" y="5621338"/>
            <a:ext cx="4249738" cy="855662"/>
          </a:xfrm>
          <a:prstGeom prst="rect">
            <a:avLst/>
          </a:prstGeom>
          <a:solidFill>
            <a:srgbClr val="FFCCFF"/>
          </a:solidFill>
          <a:ln w="9525">
            <a:solidFill>
              <a:schemeClr val="tx1"/>
            </a:solidFill>
            <a:miter lim="800000"/>
            <a:headEnd/>
            <a:tailEnd/>
          </a:ln>
        </p:spPr>
        <p:txBody>
          <a:bodyPr>
            <a:spAutoFit/>
          </a:bodyPr>
          <a:lstStyle/>
          <a:p>
            <a:pPr algn="ctr">
              <a:lnSpc>
                <a:spcPct val="80000"/>
              </a:lnSpc>
            </a:pPr>
            <a:r>
              <a:rPr lang="en-US" sz="3100" dirty="0">
                <a:latin typeface="Calibri" pitchFamily="34" charset="0"/>
                <a:cs typeface="Calibri" pitchFamily="34" charset="0"/>
              </a:rPr>
              <a:t>However, most slaves lived on large plantations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6324600" y="2362200"/>
            <a:ext cx="685800" cy="325438"/>
          </a:xfrm>
          <a:prstGeom prst="rect">
            <a:avLst/>
          </a:prstGeom>
          <a:solidFill>
            <a:schemeClr val="bg1"/>
          </a:solidFill>
          <a:ln w="9525" algn="ctr">
            <a:solidFill>
              <a:schemeClr val="bg1"/>
            </a:solidFill>
            <a:round/>
            <a:headEnd/>
            <a:tailEnd/>
          </a:ln>
        </p:spPr>
        <p:txBody>
          <a:bodyPr/>
          <a:lstStyle/>
          <a:p>
            <a:endParaRPr lang="en-US"/>
          </a:p>
        </p:txBody>
      </p:sp>
      <p:pic>
        <p:nvPicPr>
          <p:cNvPr id="163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52400"/>
            <a:ext cx="587216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13"/>
          <p:cNvSpPr txBox="1">
            <a:spLocks noChangeArrowheads="1"/>
          </p:cNvSpPr>
          <p:nvPr/>
        </p:nvSpPr>
        <p:spPr bwMode="auto">
          <a:xfrm>
            <a:off x="381000" y="76200"/>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3200" u="sng">
                <a:solidFill>
                  <a:srgbClr val="0000CC"/>
                </a:solidFill>
                <a:latin typeface="Calibri" pitchFamily="34" charset="0"/>
                <a:cs typeface="Calibri" pitchFamily="34" charset="0"/>
              </a:rPr>
              <a:t>The North</a:t>
            </a:r>
          </a:p>
        </p:txBody>
      </p:sp>
      <p:sp>
        <p:nvSpPr>
          <p:cNvPr id="16389" name="TextBox 15"/>
          <p:cNvSpPr txBox="1">
            <a:spLocks noChangeArrowheads="1"/>
          </p:cNvSpPr>
          <p:nvPr/>
        </p:nvSpPr>
        <p:spPr bwMode="auto">
          <a:xfrm>
            <a:off x="0" y="635000"/>
            <a:ext cx="35052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a:solidFill>
                  <a:srgbClr val="0000CC"/>
                </a:solidFill>
                <a:latin typeface="Calibri" pitchFamily="34" charset="0"/>
                <a:cs typeface="Calibri" pitchFamily="34" charset="0"/>
              </a:rPr>
              <a:t>What technology changed the North? </a:t>
            </a:r>
          </a:p>
        </p:txBody>
      </p:sp>
      <p:sp>
        <p:nvSpPr>
          <p:cNvPr id="16390" name="Freeform 1"/>
          <p:cNvSpPr>
            <a:spLocks/>
          </p:cNvSpPr>
          <p:nvPr/>
        </p:nvSpPr>
        <p:spPr bwMode="auto">
          <a:xfrm>
            <a:off x="8348663" y="109538"/>
            <a:ext cx="692150" cy="928687"/>
          </a:xfrm>
          <a:custGeom>
            <a:avLst/>
            <a:gdLst>
              <a:gd name="T0" fmla="*/ 23850 w 691825"/>
              <a:gd name="T1" fmla="*/ 343125 h 929044"/>
              <a:gd name="T2" fmla="*/ 104851 w 691825"/>
              <a:gd name="T3" fmla="*/ 324082 h 929044"/>
              <a:gd name="T4" fmla="*/ 181087 w 691825"/>
              <a:gd name="T5" fmla="*/ 314561 h 929044"/>
              <a:gd name="T6" fmla="*/ 209675 w 691825"/>
              <a:gd name="T7" fmla="*/ 300279 h 929044"/>
              <a:gd name="T8" fmla="*/ 252558 w 691825"/>
              <a:gd name="T9" fmla="*/ 285997 h 929044"/>
              <a:gd name="T10" fmla="*/ 314500 w 691825"/>
              <a:gd name="T11" fmla="*/ 247912 h 929044"/>
              <a:gd name="T12" fmla="*/ 333559 w 691825"/>
              <a:gd name="T13" fmla="*/ 224108 h 929044"/>
              <a:gd name="T14" fmla="*/ 362147 w 691825"/>
              <a:gd name="T15" fmla="*/ 166980 h 929044"/>
              <a:gd name="T16" fmla="*/ 376441 w 691825"/>
              <a:gd name="T17" fmla="*/ 76528 h 929044"/>
              <a:gd name="T18" fmla="*/ 409794 w 691825"/>
              <a:gd name="T19" fmla="*/ 43202 h 929044"/>
              <a:gd name="T20" fmla="*/ 466971 w 691825"/>
              <a:gd name="T21" fmla="*/ 57485 h 929044"/>
              <a:gd name="T22" fmla="*/ 490794 w 691825"/>
              <a:gd name="T23" fmla="*/ 24160 h 929044"/>
              <a:gd name="T24" fmla="*/ 543207 w 691825"/>
              <a:gd name="T25" fmla="*/ 357 h 929044"/>
              <a:gd name="T26" fmla="*/ 567030 w 691825"/>
              <a:gd name="T27" fmla="*/ 43202 h 929044"/>
              <a:gd name="T28" fmla="*/ 600384 w 691825"/>
              <a:gd name="T29" fmla="*/ 109852 h 929044"/>
              <a:gd name="T30" fmla="*/ 633737 w 691825"/>
              <a:gd name="T31" fmla="*/ 157458 h 929044"/>
              <a:gd name="T32" fmla="*/ 671854 w 691825"/>
              <a:gd name="T33" fmla="*/ 176501 h 929044"/>
              <a:gd name="T34" fmla="*/ 676620 w 691825"/>
              <a:gd name="T35" fmla="*/ 205065 h 929044"/>
              <a:gd name="T36" fmla="*/ 638502 w 691825"/>
              <a:gd name="T37" fmla="*/ 243151 h 929044"/>
              <a:gd name="T38" fmla="*/ 562266 w 691825"/>
              <a:gd name="T39" fmla="*/ 300279 h 929044"/>
              <a:gd name="T40" fmla="*/ 514619 w 691825"/>
              <a:gd name="T41" fmla="*/ 362168 h 929044"/>
              <a:gd name="T42" fmla="*/ 471736 w 691825"/>
              <a:gd name="T43" fmla="*/ 385971 h 929044"/>
              <a:gd name="T44" fmla="*/ 443147 w 691825"/>
              <a:gd name="T45" fmla="*/ 443099 h 929044"/>
              <a:gd name="T46" fmla="*/ 433618 w 691825"/>
              <a:gd name="T47" fmla="*/ 452620 h 929044"/>
              <a:gd name="T48" fmla="*/ 424088 w 691825"/>
              <a:gd name="T49" fmla="*/ 557355 h 929044"/>
              <a:gd name="T50" fmla="*/ 424088 w 691825"/>
              <a:gd name="T51" fmla="*/ 609723 h 929044"/>
              <a:gd name="T52" fmla="*/ 452677 w 691825"/>
              <a:gd name="T53" fmla="*/ 647808 h 929044"/>
              <a:gd name="T54" fmla="*/ 481265 w 691825"/>
              <a:gd name="T55" fmla="*/ 666851 h 929044"/>
              <a:gd name="T56" fmla="*/ 524148 w 691825"/>
              <a:gd name="T57" fmla="*/ 647808 h 929044"/>
              <a:gd name="T58" fmla="*/ 509853 w 691825"/>
              <a:gd name="T59" fmla="*/ 685893 h 929044"/>
              <a:gd name="T60" fmla="*/ 425677 w 691825"/>
              <a:gd name="T61" fmla="*/ 723979 h 929044"/>
              <a:gd name="T62" fmla="*/ 355794 w 691825"/>
              <a:gd name="T63" fmla="*/ 785867 h 929044"/>
              <a:gd name="T64" fmla="*/ 358971 w 691825"/>
              <a:gd name="T65" fmla="*/ 811257 h 929044"/>
              <a:gd name="T66" fmla="*/ 322440 w 691825"/>
              <a:gd name="T67" fmla="*/ 847756 h 929044"/>
              <a:gd name="T68" fmla="*/ 297028 w 691825"/>
              <a:gd name="T69" fmla="*/ 871559 h 929044"/>
              <a:gd name="T70" fmla="*/ 247793 w 691825"/>
              <a:gd name="T71" fmla="*/ 890602 h 929044"/>
              <a:gd name="T72" fmla="*/ 190617 w 691825"/>
              <a:gd name="T73" fmla="*/ 923927 h 929044"/>
              <a:gd name="T74" fmla="*/ 162028 w 691825"/>
              <a:gd name="T75" fmla="*/ 923927 h 929044"/>
              <a:gd name="T76" fmla="*/ 181087 w 691825"/>
              <a:gd name="T77" fmla="*/ 885841 h 929044"/>
              <a:gd name="T78" fmla="*/ 104851 w 691825"/>
              <a:gd name="T79" fmla="*/ 828713 h 929044"/>
              <a:gd name="T80" fmla="*/ 61968 w 691825"/>
              <a:gd name="T81" fmla="*/ 814431 h 929044"/>
              <a:gd name="T82" fmla="*/ 9556 w 691825"/>
              <a:gd name="T83" fmla="*/ 771585 h 929044"/>
              <a:gd name="T84" fmla="*/ 4791 w 691825"/>
              <a:gd name="T85" fmla="*/ 647808 h 929044"/>
              <a:gd name="T86" fmla="*/ 19086 w 691825"/>
              <a:gd name="T87" fmla="*/ 619244 h 929044"/>
              <a:gd name="T88" fmla="*/ 33380 w 691825"/>
              <a:gd name="T89" fmla="*/ 590680 h 929044"/>
              <a:gd name="T90" fmla="*/ 23850 w 691825"/>
              <a:gd name="T91" fmla="*/ 471663 h 929044"/>
              <a:gd name="T92" fmla="*/ 9556 w 691825"/>
              <a:gd name="T93" fmla="*/ 381210 h 9290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91825" h="929044">
                <a:moveTo>
                  <a:pt x="9552" y="348019"/>
                </a:moveTo>
                <a:cubicBezTo>
                  <a:pt x="14422" y="346801"/>
                  <a:pt x="18939" y="344346"/>
                  <a:pt x="23839" y="343257"/>
                </a:cubicBezTo>
                <a:cubicBezTo>
                  <a:pt x="43417" y="338906"/>
                  <a:pt x="57181" y="338926"/>
                  <a:pt x="76227" y="333732"/>
                </a:cubicBezTo>
                <a:cubicBezTo>
                  <a:pt x="85913" y="331090"/>
                  <a:pt x="95277" y="327382"/>
                  <a:pt x="104802" y="324207"/>
                </a:cubicBezTo>
                <a:cubicBezTo>
                  <a:pt x="109564" y="322619"/>
                  <a:pt x="114084" y="319829"/>
                  <a:pt x="119089" y="319444"/>
                </a:cubicBezTo>
                <a:lnTo>
                  <a:pt x="181002" y="314682"/>
                </a:lnTo>
                <a:cubicBezTo>
                  <a:pt x="185764" y="313094"/>
                  <a:pt x="190799" y="312164"/>
                  <a:pt x="195289" y="309919"/>
                </a:cubicBezTo>
                <a:cubicBezTo>
                  <a:pt x="200409" y="307359"/>
                  <a:pt x="204346" y="302719"/>
                  <a:pt x="209577" y="300394"/>
                </a:cubicBezTo>
                <a:cubicBezTo>
                  <a:pt x="218752" y="296316"/>
                  <a:pt x="228627" y="294044"/>
                  <a:pt x="238152" y="290869"/>
                </a:cubicBezTo>
                <a:lnTo>
                  <a:pt x="252439" y="286107"/>
                </a:lnTo>
                <a:cubicBezTo>
                  <a:pt x="285191" y="264272"/>
                  <a:pt x="270154" y="270677"/>
                  <a:pt x="295302" y="262294"/>
                </a:cubicBezTo>
                <a:cubicBezTo>
                  <a:pt x="301652" y="257532"/>
                  <a:pt x="307893" y="252621"/>
                  <a:pt x="314352" y="248007"/>
                </a:cubicBezTo>
                <a:cubicBezTo>
                  <a:pt x="319010" y="244680"/>
                  <a:pt x="325063" y="242951"/>
                  <a:pt x="328639" y="238482"/>
                </a:cubicBezTo>
                <a:cubicBezTo>
                  <a:pt x="331775" y="234562"/>
                  <a:pt x="330617" y="228371"/>
                  <a:pt x="333402" y="224194"/>
                </a:cubicBezTo>
                <a:cubicBezTo>
                  <a:pt x="337138" y="218590"/>
                  <a:pt x="342927" y="214669"/>
                  <a:pt x="347689" y="209907"/>
                </a:cubicBezTo>
                <a:cubicBezTo>
                  <a:pt x="352452" y="195619"/>
                  <a:pt x="358802" y="179215"/>
                  <a:pt x="361977" y="167044"/>
                </a:cubicBezTo>
                <a:cubicBezTo>
                  <a:pt x="365152" y="154873"/>
                  <a:pt x="365152" y="146936"/>
                  <a:pt x="366739" y="136882"/>
                </a:cubicBezTo>
                <a:cubicBezTo>
                  <a:pt x="369696" y="104362"/>
                  <a:pt x="373883" y="88992"/>
                  <a:pt x="376264" y="76557"/>
                </a:cubicBezTo>
                <a:cubicBezTo>
                  <a:pt x="378645" y="64122"/>
                  <a:pt x="377477" y="65819"/>
                  <a:pt x="381027" y="62269"/>
                </a:cubicBezTo>
                <a:cubicBezTo>
                  <a:pt x="389122" y="54174"/>
                  <a:pt x="409602" y="43219"/>
                  <a:pt x="409602" y="43219"/>
                </a:cubicBezTo>
                <a:cubicBezTo>
                  <a:pt x="419127" y="44807"/>
                  <a:pt x="428809" y="45640"/>
                  <a:pt x="438177" y="47982"/>
                </a:cubicBezTo>
                <a:cubicBezTo>
                  <a:pt x="447917" y="50417"/>
                  <a:pt x="466752" y="57507"/>
                  <a:pt x="466752" y="57507"/>
                </a:cubicBezTo>
                <a:cubicBezTo>
                  <a:pt x="471514" y="55919"/>
                  <a:pt x="478121" y="56829"/>
                  <a:pt x="481039" y="52744"/>
                </a:cubicBezTo>
                <a:cubicBezTo>
                  <a:pt x="486875" y="44574"/>
                  <a:pt x="480719" y="26138"/>
                  <a:pt x="490564" y="24169"/>
                </a:cubicBezTo>
                <a:lnTo>
                  <a:pt x="538189" y="14644"/>
                </a:lnTo>
                <a:cubicBezTo>
                  <a:pt x="539777" y="9882"/>
                  <a:pt x="538647" y="-2226"/>
                  <a:pt x="542952" y="357"/>
                </a:cubicBezTo>
                <a:cubicBezTo>
                  <a:pt x="552768" y="6247"/>
                  <a:pt x="562002" y="28932"/>
                  <a:pt x="562002" y="28932"/>
                </a:cubicBezTo>
                <a:cubicBezTo>
                  <a:pt x="563589" y="33694"/>
                  <a:pt x="566101" y="38243"/>
                  <a:pt x="566764" y="43219"/>
                </a:cubicBezTo>
                <a:cubicBezTo>
                  <a:pt x="569290" y="62167"/>
                  <a:pt x="562978" y="83271"/>
                  <a:pt x="571527" y="100369"/>
                </a:cubicBezTo>
                <a:cubicBezTo>
                  <a:pt x="576017" y="109349"/>
                  <a:pt x="590577" y="106719"/>
                  <a:pt x="600102" y="109894"/>
                </a:cubicBezTo>
                <a:lnTo>
                  <a:pt x="614389" y="114657"/>
                </a:lnTo>
                <a:cubicBezTo>
                  <a:pt x="638962" y="188375"/>
                  <a:pt x="610798" y="112239"/>
                  <a:pt x="633439" y="157519"/>
                </a:cubicBezTo>
                <a:cubicBezTo>
                  <a:pt x="635684" y="162009"/>
                  <a:pt x="633712" y="169562"/>
                  <a:pt x="638202" y="171807"/>
                </a:cubicBezTo>
                <a:cubicBezTo>
                  <a:pt x="648242" y="176827"/>
                  <a:pt x="660427" y="174982"/>
                  <a:pt x="671539" y="176569"/>
                </a:cubicBezTo>
                <a:cubicBezTo>
                  <a:pt x="676302" y="178157"/>
                  <a:pt x="682277" y="177782"/>
                  <a:pt x="685827" y="181332"/>
                </a:cubicBezTo>
                <a:cubicBezTo>
                  <a:pt x="699782" y="195287"/>
                  <a:pt x="686347" y="199404"/>
                  <a:pt x="676302" y="205144"/>
                </a:cubicBezTo>
                <a:cubicBezTo>
                  <a:pt x="670138" y="208666"/>
                  <a:pt x="663602" y="211494"/>
                  <a:pt x="657252" y="214669"/>
                </a:cubicBezTo>
                <a:cubicBezTo>
                  <a:pt x="648143" y="241995"/>
                  <a:pt x="659012" y="216488"/>
                  <a:pt x="638202" y="243244"/>
                </a:cubicBezTo>
                <a:cubicBezTo>
                  <a:pt x="620422" y="266104"/>
                  <a:pt x="621057" y="280709"/>
                  <a:pt x="590577" y="290869"/>
                </a:cubicBezTo>
                <a:cubicBezTo>
                  <a:pt x="581052" y="294044"/>
                  <a:pt x="570204" y="296954"/>
                  <a:pt x="562002" y="300394"/>
                </a:cubicBezTo>
                <a:cubicBezTo>
                  <a:pt x="553800" y="303834"/>
                  <a:pt x="548376" y="302741"/>
                  <a:pt x="541364" y="311507"/>
                </a:cubicBezTo>
                <a:cubicBezTo>
                  <a:pt x="513412" y="346447"/>
                  <a:pt x="521256" y="353047"/>
                  <a:pt x="514377" y="362307"/>
                </a:cubicBezTo>
                <a:cubicBezTo>
                  <a:pt x="507498" y="371567"/>
                  <a:pt x="504852" y="365482"/>
                  <a:pt x="500089" y="367069"/>
                </a:cubicBezTo>
                <a:cubicBezTo>
                  <a:pt x="490564" y="373419"/>
                  <a:pt x="477864" y="376594"/>
                  <a:pt x="471514" y="386119"/>
                </a:cubicBezTo>
                <a:lnTo>
                  <a:pt x="452464" y="414694"/>
                </a:lnTo>
                <a:cubicBezTo>
                  <a:pt x="449289" y="424219"/>
                  <a:pt x="445374" y="433528"/>
                  <a:pt x="442939" y="443269"/>
                </a:cubicBezTo>
                <a:cubicBezTo>
                  <a:pt x="441352" y="449619"/>
                  <a:pt x="442805" y="457691"/>
                  <a:pt x="438177" y="462319"/>
                </a:cubicBezTo>
                <a:cubicBezTo>
                  <a:pt x="435667" y="464829"/>
                  <a:pt x="435002" y="455969"/>
                  <a:pt x="433414" y="452794"/>
                </a:cubicBezTo>
                <a:lnTo>
                  <a:pt x="423889" y="514707"/>
                </a:lnTo>
                <a:cubicBezTo>
                  <a:pt x="427064" y="528994"/>
                  <a:pt x="421508" y="548838"/>
                  <a:pt x="423889" y="557569"/>
                </a:cubicBezTo>
                <a:cubicBezTo>
                  <a:pt x="426270" y="566300"/>
                  <a:pt x="436789" y="561541"/>
                  <a:pt x="438177" y="567094"/>
                </a:cubicBezTo>
                <a:cubicBezTo>
                  <a:pt x="442843" y="585759"/>
                  <a:pt x="432623" y="596855"/>
                  <a:pt x="423889" y="609957"/>
                </a:cubicBezTo>
                <a:cubicBezTo>
                  <a:pt x="425477" y="614719"/>
                  <a:pt x="425516" y="620324"/>
                  <a:pt x="428652" y="624244"/>
                </a:cubicBezTo>
                <a:cubicBezTo>
                  <a:pt x="454053" y="655994"/>
                  <a:pt x="433412" y="609955"/>
                  <a:pt x="452464" y="648057"/>
                </a:cubicBezTo>
                <a:cubicBezTo>
                  <a:pt x="454709" y="652547"/>
                  <a:pt x="453050" y="659559"/>
                  <a:pt x="457227" y="662344"/>
                </a:cubicBezTo>
                <a:cubicBezTo>
                  <a:pt x="463962" y="666834"/>
                  <a:pt x="473102" y="665519"/>
                  <a:pt x="481039" y="667107"/>
                </a:cubicBezTo>
                <a:cubicBezTo>
                  <a:pt x="488396" y="678142"/>
                  <a:pt x="494368" y="696641"/>
                  <a:pt x="514377" y="676632"/>
                </a:cubicBezTo>
                <a:cubicBezTo>
                  <a:pt x="521477" y="669533"/>
                  <a:pt x="523902" y="648057"/>
                  <a:pt x="523902" y="648057"/>
                </a:cubicBezTo>
                <a:cubicBezTo>
                  <a:pt x="527766" y="659650"/>
                  <a:pt x="533751" y="669083"/>
                  <a:pt x="523902" y="681394"/>
                </a:cubicBezTo>
                <a:cubicBezTo>
                  <a:pt x="520766" y="685314"/>
                  <a:pt x="514104" y="683912"/>
                  <a:pt x="509614" y="686157"/>
                </a:cubicBezTo>
                <a:cubicBezTo>
                  <a:pt x="467649" y="707140"/>
                  <a:pt x="539271" y="684696"/>
                  <a:pt x="457227" y="705207"/>
                </a:cubicBezTo>
                <a:lnTo>
                  <a:pt x="425477" y="724257"/>
                </a:lnTo>
                <a:cubicBezTo>
                  <a:pt x="413835" y="731136"/>
                  <a:pt x="399019" y="736163"/>
                  <a:pt x="387377" y="746482"/>
                </a:cubicBezTo>
                <a:cubicBezTo>
                  <a:pt x="375735" y="756801"/>
                  <a:pt x="363829" y="777173"/>
                  <a:pt x="355627" y="786169"/>
                </a:cubicBezTo>
                <a:cubicBezTo>
                  <a:pt x="347425" y="795165"/>
                  <a:pt x="337635" y="796224"/>
                  <a:pt x="338164" y="800457"/>
                </a:cubicBezTo>
                <a:cubicBezTo>
                  <a:pt x="338693" y="804690"/>
                  <a:pt x="357214" y="806807"/>
                  <a:pt x="358802" y="811569"/>
                </a:cubicBezTo>
                <a:cubicBezTo>
                  <a:pt x="357214" y="821094"/>
                  <a:pt x="344249" y="837234"/>
                  <a:pt x="338164" y="843319"/>
                </a:cubicBezTo>
                <a:cubicBezTo>
                  <a:pt x="332079" y="849404"/>
                  <a:pt x="327845" y="845436"/>
                  <a:pt x="322289" y="848082"/>
                </a:cubicBezTo>
                <a:cubicBezTo>
                  <a:pt x="316733" y="850728"/>
                  <a:pt x="309589" y="857607"/>
                  <a:pt x="304827" y="859194"/>
                </a:cubicBezTo>
                <a:cubicBezTo>
                  <a:pt x="300064" y="862369"/>
                  <a:pt x="301916" y="866602"/>
                  <a:pt x="296889" y="871894"/>
                </a:cubicBezTo>
                <a:cubicBezTo>
                  <a:pt x="291862" y="877186"/>
                  <a:pt x="305838" y="880554"/>
                  <a:pt x="274664" y="890944"/>
                </a:cubicBezTo>
                <a:cubicBezTo>
                  <a:pt x="269902" y="894119"/>
                  <a:pt x="256937" y="886975"/>
                  <a:pt x="247677" y="890944"/>
                </a:cubicBezTo>
                <a:cubicBezTo>
                  <a:pt x="238417" y="894913"/>
                  <a:pt x="234303" y="908001"/>
                  <a:pt x="219102" y="914757"/>
                </a:cubicBezTo>
                <a:cubicBezTo>
                  <a:pt x="209927" y="918835"/>
                  <a:pt x="200052" y="921107"/>
                  <a:pt x="190527" y="924282"/>
                </a:cubicBezTo>
                <a:lnTo>
                  <a:pt x="176239" y="929044"/>
                </a:lnTo>
                <a:cubicBezTo>
                  <a:pt x="171477" y="927457"/>
                  <a:pt x="165502" y="927832"/>
                  <a:pt x="161952" y="924282"/>
                </a:cubicBezTo>
                <a:cubicBezTo>
                  <a:pt x="151506" y="913836"/>
                  <a:pt x="158820" y="903601"/>
                  <a:pt x="166714" y="895707"/>
                </a:cubicBezTo>
                <a:cubicBezTo>
                  <a:pt x="170762" y="891660"/>
                  <a:pt x="176239" y="889357"/>
                  <a:pt x="181002" y="886182"/>
                </a:cubicBezTo>
                <a:cubicBezTo>
                  <a:pt x="184177" y="876657"/>
                  <a:pt x="200052" y="860782"/>
                  <a:pt x="190527" y="857607"/>
                </a:cubicBezTo>
                <a:lnTo>
                  <a:pt x="104802" y="829032"/>
                </a:lnTo>
                <a:lnTo>
                  <a:pt x="76227" y="819507"/>
                </a:lnTo>
                <a:lnTo>
                  <a:pt x="61939" y="814744"/>
                </a:lnTo>
                <a:cubicBezTo>
                  <a:pt x="46064" y="790932"/>
                  <a:pt x="57177" y="803632"/>
                  <a:pt x="23839" y="781407"/>
                </a:cubicBezTo>
                <a:lnTo>
                  <a:pt x="9552" y="771882"/>
                </a:lnTo>
                <a:cubicBezTo>
                  <a:pt x="6377" y="762357"/>
                  <a:pt x="-474" y="753335"/>
                  <a:pt x="27" y="743307"/>
                </a:cubicBezTo>
                <a:cubicBezTo>
                  <a:pt x="1614" y="711557"/>
                  <a:pt x="2035" y="679727"/>
                  <a:pt x="4789" y="648057"/>
                </a:cubicBezTo>
                <a:cubicBezTo>
                  <a:pt x="5224" y="643056"/>
                  <a:pt x="7307" y="638259"/>
                  <a:pt x="9552" y="633769"/>
                </a:cubicBezTo>
                <a:cubicBezTo>
                  <a:pt x="12112" y="628650"/>
                  <a:pt x="15902" y="624244"/>
                  <a:pt x="19077" y="619482"/>
                </a:cubicBezTo>
                <a:cubicBezTo>
                  <a:pt x="20664" y="614719"/>
                  <a:pt x="21594" y="609684"/>
                  <a:pt x="23839" y="605194"/>
                </a:cubicBezTo>
                <a:cubicBezTo>
                  <a:pt x="26399" y="600075"/>
                  <a:pt x="31354" y="596266"/>
                  <a:pt x="33364" y="590907"/>
                </a:cubicBezTo>
                <a:cubicBezTo>
                  <a:pt x="36206" y="583328"/>
                  <a:pt x="36539" y="575032"/>
                  <a:pt x="38127" y="567094"/>
                </a:cubicBezTo>
                <a:cubicBezTo>
                  <a:pt x="37062" y="552189"/>
                  <a:pt x="38421" y="493717"/>
                  <a:pt x="23839" y="471844"/>
                </a:cubicBezTo>
                <a:lnTo>
                  <a:pt x="14314" y="457557"/>
                </a:lnTo>
                <a:cubicBezTo>
                  <a:pt x="1774" y="419938"/>
                  <a:pt x="564" y="429294"/>
                  <a:pt x="9552" y="381357"/>
                </a:cubicBezTo>
                <a:cubicBezTo>
                  <a:pt x="20081" y="325204"/>
                  <a:pt x="19077" y="370591"/>
                  <a:pt x="19077" y="343257"/>
                </a:cubicBezTo>
              </a:path>
            </a:pathLst>
          </a:custGeom>
          <a:solidFill>
            <a:srgbClr val="0000CC">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pic>
        <p:nvPicPr>
          <p:cNvPr id="16391" name="Picture 10" descr="http://cdn.dipity.com/uploads/events/8d7113fea9a4a2666827ffae26da64fe_1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819400"/>
            <a:ext cx="484028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3" descr="Photo of HORROCKS'S POWER LOOM. &#10;Front view of William Horrocks's power loom, developed in the early 19th century and used in the factories of Lowell, Massachusetts. Engraving, 19th centu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6500" y="3663950"/>
            <a:ext cx="4024313"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7"/>
          <p:cNvSpPr>
            <a:spLocks noChangeArrowheads="1"/>
          </p:cNvSpPr>
          <p:nvPr/>
        </p:nvSpPr>
        <p:spPr bwMode="auto">
          <a:xfrm>
            <a:off x="6324600" y="2362200"/>
            <a:ext cx="685800" cy="325438"/>
          </a:xfrm>
          <a:prstGeom prst="rect">
            <a:avLst/>
          </a:prstGeom>
          <a:solidFill>
            <a:schemeClr val="bg1"/>
          </a:solidFill>
          <a:ln w="9525" algn="ctr">
            <a:solidFill>
              <a:schemeClr val="bg1"/>
            </a:solidFill>
            <a:round/>
            <a:headEnd/>
            <a:tailEnd/>
          </a:ln>
        </p:spPr>
        <p:txBody>
          <a:bodyPr/>
          <a:lstStyle/>
          <a:p>
            <a:endParaRPr lang="en-US"/>
          </a:p>
        </p:txBody>
      </p:sp>
      <p:pic>
        <p:nvPicPr>
          <p:cNvPr id="1741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52400"/>
            <a:ext cx="587216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13"/>
          <p:cNvSpPr txBox="1">
            <a:spLocks noChangeArrowheads="1"/>
          </p:cNvSpPr>
          <p:nvPr/>
        </p:nvSpPr>
        <p:spPr bwMode="auto">
          <a:xfrm>
            <a:off x="381000" y="76200"/>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3200" u="sng">
                <a:solidFill>
                  <a:srgbClr val="0000CC"/>
                </a:solidFill>
                <a:latin typeface="Calibri" pitchFamily="34" charset="0"/>
                <a:cs typeface="Calibri" pitchFamily="34" charset="0"/>
              </a:rPr>
              <a:t>The North</a:t>
            </a:r>
          </a:p>
        </p:txBody>
      </p:sp>
      <p:sp>
        <p:nvSpPr>
          <p:cNvPr id="17413" name="TextBox 15"/>
          <p:cNvSpPr txBox="1">
            <a:spLocks noChangeArrowheads="1"/>
          </p:cNvSpPr>
          <p:nvPr/>
        </p:nvSpPr>
        <p:spPr bwMode="auto">
          <a:xfrm>
            <a:off x="0" y="635000"/>
            <a:ext cx="350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a:solidFill>
                  <a:srgbClr val="0000CC"/>
                </a:solidFill>
                <a:latin typeface="Calibri" pitchFamily="34" charset="0"/>
                <a:cs typeface="Calibri" pitchFamily="34" charset="0"/>
              </a:rPr>
              <a:t>What was the </a:t>
            </a:r>
            <a:br>
              <a:rPr lang="en-US" sz="3000">
                <a:solidFill>
                  <a:srgbClr val="0000CC"/>
                </a:solidFill>
                <a:latin typeface="Calibri" pitchFamily="34" charset="0"/>
                <a:cs typeface="Calibri" pitchFamily="34" charset="0"/>
              </a:rPr>
            </a:br>
            <a:r>
              <a:rPr lang="en-US" sz="3000">
                <a:solidFill>
                  <a:srgbClr val="0000CC"/>
                </a:solidFill>
                <a:latin typeface="Calibri" pitchFamily="34" charset="0"/>
                <a:cs typeface="Calibri" pitchFamily="34" charset="0"/>
              </a:rPr>
              <a:t>focus of the Northern economy?</a:t>
            </a:r>
          </a:p>
        </p:txBody>
      </p:sp>
      <p:sp>
        <p:nvSpPr>
          <p:cNvPr id="17414" name="Freeform 1"/>
          <p:cNvSpPr>
            <a:spLocks/>
          </p:cNvSpPr>
          <p:nvPr/>
        </p:nvSpPr>
        <p:spPr bwMode="auto">
          <a:xfrm>
            <a:off x="8348663" y="109538"/>
            <a:ext cx="692150" cy="928687"/>
          </a:xfrm>
          <a:custGeom>
            <a:avLst/>
            <a:gdLst>
              <a:gd name="T0" fmla="*/ 23850 w 691825"/>
              <a:gd name="T1" fmla="*/ 343125 h 929044"/>
              <a:gd name="T2" fmla="*/ 104851 w 691825"/>
              <a:gd name="T3" fmla="*/ 324082 h 929044"/>
              <a:gd name="T4" fmla="*/ 181087 w 691825"/>
              <a:gd name="T5" fmla="*/ 314561 h 929044"/>
              <a:gd name="T6" fmla="*/ 209675 w 691825"/>
              <a:gd name="T7" fmla="*/ 300279 h 929044"/>
              <a:gd name="T8" fmla="*/ 252558 w 691825"/>
              <a:gd name="T9" fmla="*/ 285997 h 929044"/>
              <a:gd name="T10" fmla="*/ 314500 w 691825"/>
              <a:gd name="T11" fmla="*/ 247912 h 929044"/>
              <a:gd name="T12" fmla="*/ 333559 w 691825"/>
              <a:gd name="T13" fmla="*/ 224108 h 929044"/>
              <a:gd name="T14" fmla="*/ 362147 w 691825"/>
              <a:gd name="T15" fmla="*/ 166980 h 929044"/>
              <a:gd name="T16" fmla="*/ 376441 w 691825"/>
              <a:gd name="T17" fmla="*/ 76528 h 929044"/>
              <a:gd name="T18" fmla="*/ 409794 w 691825"/>
              <a:gd name="T19" fmla="*/ 43202 h 929044"/>
              <a:gd name="T20" fmla="*/ 466971 w 691825"/>
              <a:gd name="T21" fmla="*/ 57485 h 929044"/>
              <a:gd name="T22" fmla="*/ 490794 w 691825"/>
              <a:gd name="T23" fmla="*/ 24160 h 929044"/>
              <a:gd name="T24" fmla="*/ 543207 w 691825"/>
              <a:gd name="T25" fmla="*/ 357 h 929044"/>
              <a:gd name="T26" fmla="*/ 567030 w 691825"/>
              <a:gd name="T27" fmla="*/ 43202 h 929044"/>
              <a:gd name="T28" fmla="*/ 600384 w 691825"/>
              <a:gd name="T29" fmla="*/ 109852 h 929044"/>
              <a:gd name="T30" fmla="*/ 633737 w 691825"/>
              <a:gd name="T31" fmla="*/ 157458 h 929044"/>
              <a:gd name="T32" fmla="*/ 671854 w 691825"/>
              <a:gd name="T33" fmla="*/ 176501 h 929044"/>
              <a:gd name="T34" fmla="*/ 676620 w 691825"/>
              <a:gd name="T35" fmla="*/ 205065 h 929044"/>
              <a:gd name="T36" fmla="*/ 638502 w 691825"/>
              <a:gd name="T37" fmla="*/ 243151 h 929044"/>
              <a:gd name="T38" fmla="*/ 562266 w 691825"/>
              <a:gd name="T39" fmla="*/ 300279 h 929044"/>
              <a:gd name="T40" fmla="*/ 514619 w 691825"/>
              <a:gd name="T41" fmla="*/ 362168 h 929044"/>
              <a:gd name="T42" fmla="*/ 471736 w 691825"/>
              <a:gd name="T43" fmla="*/ 385971 h 929044"/>
              <a:gd name="T44" fmla="*/ 443147 w 691825"/>
              <a:gd name="T45" fmla="*/ 443099 h 929044"/>
              <a:gd name="T46" fmla="*/ 433618 w 691825"/>
              <a:gd name="T47" fmla="*/ 452620 h 929044"/>
              <a:gd name="T48" fmla="*/ 424088 w 691825"/>
              <a:gd name="T49" fmla="*/ 557355 h 929044"/>
              <a:gd name="T50" fmla="*/ 424088 w 691825"/>
              <a:gd name="T51" fmla="*/ 609723 h 929044"/>
              <a:gd name="T52" fmla="*/ 452677 w 691825"/>
              <a:gd name="T53" fmla="*/ 647808 h 929044"/>
              <a:gd name="T54" fmla="*/ 481265 w 691825"/>
              <a:gd name="T55" fmla="*/ 666851 h 929044"/>
              <a:gd name="T56" fmla="*/ 524148 w 691825"/>
              <a:gd name="T57" fmla="*/ 647808 h 929044"/>
              <a:gd name="T58" fmla="*/ 509853 w 691825"/>
              <a:gd name="T59" fmla="*/ 685893 h 929044"/>
              <a:gd name="T60" fmla="*/ 425677 w 691825"/>
              <a:gd name="T61" fmla="*/ 723979 h 929044"/>
              <a:gd name="T62" fmla="*/ 355794 w 691825"/>
              <a:gd name="T63" fmla="*/ 785867 h 929044"/>
              <a:gd name="T64" fmla="*/ 358971 w 691825"/>
              <a:gd name="T65" fmla="*/ 811257 h 929044"/>
              <a:gd name="T66" fmla="*/ 322440 w 691825"/>
              <a:gd name="T67" fmla="*/ 847756 h 929044"/>
              <a:gd name="T68" fmla="*/ 297028 w 691825"/>
              <a:gd name="T69" fmla="*/ 871559 h 929044"/>
              <a:gd name="T70" fmla="*/ 247793 w 691825"/>
              <a:gd name="T71" fmla="*/ 890602 h 929044"/>
              <a:gd name="T72" fmla="*/ 190617 w 691825"/>
              <a:gd name="T73" fmla="*/ 923927 h 929044"/>
              <a:gd name="T74" fmla="*/ 162028 w 691825"/>
              <a:gd name="T75" fmla="*/ 923927 h 929044"/>
              <a:gd name="T76" fmla="*/ 181087 w 691825"/>
              <a:gd name="T77" fmla="*/ 885841 h 929044"/>
              <a:gd name="T78" fmla="*/ 104851 w 691825"/>
              <a:gd name="T79" fmla="*/ 828713 h 929044"/>
              <a:gd name="T80" fmla="*/ 61968 w 691825"/>
              <a:gd name="T81" fmla="*/ 814431 h 929044"/>
              <a:gd name="T82" fmla="*/ 9556 w 691825"/>
              <a:gd name="T83" fmla="*/ 771585 h 929044"/>
              <a:gd name="T84" fmla="*/ 4791 w 691825"/>
              <a:gd name="T85" fmla="*/ 647808 h 929044"/>
              <a:gd name="T86" fmla="*/ 19086 w 691825"/>
              <a:gd name="T87" fmla="*/ 619244 h 929044"/>
              <a:gd name="T88" fmla="*/ 33380 w 691825"/>
              <a:gd name="T89" fmla="*/ 590680 h 929044"/>
              <a:gd name="T90" fmla="*/ 23850 w 691825"/>
              <a:gd name="T91" fmla="*/ 471663 h 929044"/>
              <a:gd name="T92" fmla="*/ 9556 w 691825"/>
              <a:gd name="T93" fmla="*/ 381210 h 9290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91825" h="929044">
                <a:moveTo>
                  <a:pt x="9552" y="348019"/>
                </a:moveTo>
                <a:cubicBezTo>
                  <a:pt x="14422" y="346801"/>
                  <a:pt x="18939" y="344346"/>
                  <a:pt x="23839" y="343257"/>
                </a:cubicBezTo>
                <a:cubicBezTo>
                  <a:pt x="43417" y="338906"/>
                  <a:pt x="57181" y="338926"/>
                  <a:pt x="76227" y="333732"/>
                </a:cubicBezTo>
                <a:cubicBezTo>
                  <a:pt x="85913" y="331090"/>
                  <a:pt x="95277" y="327382"/>
                  <a:pt x="104802" y="324207"/>
                </a:cubicBezTo>
                <a:cubicBezTo>
                  <a:pt x="109564" y="322619"/>
                  <a:pt x="114084" y="319829"/>
                  <a:pt x="119089" y="319444"/>
                </a:cubicBezTo>
                <a:lnTo>
                  <a:pt x="181002" y="314682"/>
                </a:lnTo>
                <a:cubicBezTo>
                  <a:pt x="185764" y="313094"/>
                  <a:pt x="190799" y="312164"/>
                  <a:pt x="195289" y="309919"/>
                </a:cubicBezTo>
                <a:cubicBezTo>
                  <a:pt x="200409" y="307359"/>
                  <a:pt x="204346" y="302719"/>
                  <a:pt x="209577" y="300394"/>
                </a:cubicBezTo>
                <a:cubicBezTo>
                  <a:pt x="218752" y="296316"/>
                  <a:pt x="228627" y="294044"/>
                  <a:pt x="238152" y="290869"/>
                </a:cubicBezTo>
                <a:lnTo>
                  <a:pt x="252439" y="286107"/>
                </a:lnTo>
                <a:cubicBezTo>
                  <a:pt x="285191" y="264272"/>
                  <a:pt x="270154" y="270677"/>
                  <a:pt x="295302" y="262294"/>
                </a:cubicBezTo>
                <a:cubicBezTo>
                  <a:pt x="301652" y="257532"/>
                  <a:pt x="307893" y="252621"/>
                  <a:pt x="314352" y="248007"/>
                </a:cubicBezTo>
                <a:cubicBezTo>
                  <a:pt x="319010" y="244680"/>
                  <a:pt x="325063" y="242951"/>
                  <a:pt x="328639" y="238482"/>
                </a:cubicBezTo>
                <a:cubicBezTo>
                  <a:pt x="331775" y="234562"/>
                  <a:pt x="330617" y="228371"/>
                  <a:pt x="333402" y="224194"/>
                </a:cubicBezTo>
                <a:cubicBezTo>
                  <a:pt x="337138" y="218590"/>
                  <a:pt x="342927" y="214669"/>
                  <a:pt x="347689" y="209907"/>
                </a:cubicBezTo>
                <a:cubicBezTo>
                  <a:pt x="352452" y="195619"/>
                  <a:pt x="358802" y="179215"/>
                  <a:pt x="361977" y="167044"/>
                </a:cubicBezTo>
                <a:cubicBezTo>
                  <a:pt x="365152" y="154873"/>
                  <a:pt x="365152" y="146936"/>
                  <a:pt x="366739" y="136882"/>
                </a:cubicBezTo>
                <a:cubicBezTo>
                  <a:pt x="369696" y="104362"/>
                  <a:pt x="373883" y="88992"/>
                  <a:pt x="376264" y="76557"/>
                </a:cubicBezTo>
                <a:cubicBezTo>
                  <a:pt x="378645" y="64122"/>
                  <a:pt x="377477" y="65819"/>
                  <a:pt x="381027" y="62269"/>
                </a:cubicBezTo>
                <a:cubicBezTo>
                  <a:pt x="389122" y="54174"/>
                  <a:pt x="409602" y="43219"/>
                  <a:pt x="409602" y="43219"/>
                </a:cubicBezTo>
                <a:cubicBezTo>
                  <a:pt x="419127" y="44807"/>
                  <a:pt x="428809" y="45640"/>
                  <a:pt x="438177" y="47982"/>
                </a:cubicBezTo>
                <a:cubicBezTo>
                  <a:pt x="447917" y="50417"/>
                  <a:pt x="466752" y="57507"/>
                  <a:pt x="466752" y="57507"/>
                </a:cubicBezTo>
                <a:cubicBezTo>
                  <a:pt x="471514" y="55919"/>
                  <a:pt x="478121" y="56829"/>
                  <a:pt x="481039" y="52744"/>
                </a:cubicBezTo>
                <a:cubicBezTo>
                  <a:pt x="486875" y="44574"/>
                  <a:pt x="480719" y="26138"/>
                  <a:pt x="490564" y="24169"/>
                </a:cubicBezTo>
                <a:lnTo>
                  <a:pt x="538189" y="14644"/>
                </a:lnTo>
                <a:cubicBezTo>
                  <a:pt x="539777" y="9882"/>
                  <a:pt x="538647" y="-2226"/>
                  <a:pt x="542952" y="357"/>
                </a:cubicBezTo>
                <a:cubicBezTo>
                  <a:pt x="552768" y="6247"/>
                  <a:pt x="562002" y="28932"/>
                  <a:pt x="562002" y="28932"/>
                </a:cubicBezTo>
                <a:cubicBezTo>
                  <a:pt x="563589" y="33694"/>
                  <a:pt x="566101" y="38243"/>
                  <a:pt x="566764" y="43219"/>
                </a:cubicBezTo>
                <a:cubicBezTo>
                  <a:pt x="569290" y="62167"/>
                  <a:pt x="562978" y="83271"/>
                  <a:pt x="571527" y="100369"/>
                </a:cubicBezTo>
                <a:cubicBezTo>
                  <a:pt x="576017" y="109349"/>
                  <a:pt x="590577" y="106719"/>
                  <a:pt x="600102" y="109894"/>
                </a:cubicBezTo>
                <a:lnTo>
                  <a:pt x="614389" y="114657"/>
                </a:lnTo>
                <a:cubicBezTo>
                  <a:pt x="638962" y="188375"/>
                  <a:pt x="610798" y="112239"/>
                  <a:pt x="633439" y="157519"/>
                </a:cubicBezTo>
                <a:cubicBezTo>
                  <a:pt x="635684" y="162009"/>
                  <a:pt x="633712" y="169562"/>
                  <a:pt x="638202" y="171807"/>
                </a:cubicBezTo>
                <a:cubicBezTo>
                  <a:pt x="648242" y="176827"/>
                  <a:pt x="660427" y="174982"/>
                  <a:pt x="671539" y="176569"/>
                </a:cubicBezTo>
                <a:cubicBezTo>
                  <a:pt x="676302" y="178157"/>
                  <a:pt x="682277" y="177782"/>
                  <a:pt x="685827" y="181332"/>
                </a:cubicBezTo>
                <a:cubicBezTo>
                  <a:pt x="699782" y="195287"/>
                  <a:pt x="686347" y="199404"/>
                  <a:pt x="676302" y="205144"/>
                </a:cubicBezTo>
                <a:cubicBezTo>
                  <a:pt x="670138" y="208666"/>
                  <a:pt x="663602" y="211494"/>
                  <a:pt x="657252" y="214669"/>
                </a:cubicBezTo>
                <a:cubicBezTo>
                  <a:pt x="648143" y="241995"/>
                  <a:pt x="659012" y="216488"/>
                  <a:pt x="638202" y="243244"/>
                </a:cubicBezTo>
                <a:cubicBezTo>
                  <a:pt x="620422" y="266104"/>
                  <a:pt x="621057" y="280709"/>
                  <a:pt x="590577" y="290869"/>
                </a:cubicBezTo>
                <a:cubicBezTo>
                  <a:pt x="581052" y="294044"/>
                  <a:pt x="570204" y="296954"/>
                  <a:pt x="562002" y="300394"/>
                </a:cubicBezTo>
                <a:cubicBezTo>
                  <a:pt x="553800" y="303834"/>
                  <a:pt x="548376" y="302741"/>
                  <a:pt x="541364" y="311507"/>
                </a:cubicBezTo>
                <a:cubicBezTo>
                  <a:pt x="513412" y="346447"/>
                  <a:pt x="521256" y="353047"/>
                  <a:pt x="514377" y="362307"/>
                </a:cubicBezTo>
                <a:cubicBezTo>
                  <a:pt x="507498" y="371567"/>
                  <a:pt x="504852" y="365482"/>
                  <a:pt x="500089" y="367069"/>
                </a:cubicBezTo>
                <a:cubicBezTo>
                  <a:pt x="490564" y="373419"/>
                  <a:pt x="477864" y="376594"/>
                  <a:pt x="471514" y="386119"/>
                </a:cubicBezTo>
                <a:lnTo>
                  <a:pt x="452464" y="414694"/>
                </a:lnTo>
                <a:cubicBezTo>
                  <a:pt x="449289" y="424219"/>
                  <a:pt x="445374" y="433528"/>
                  <a:pt x="442939" y="443269"/>
                </a:cubicBezTo>
                <a:cubicBezTo>
                  <a:pt x="441352" y="449619"/>
                  <a:pt x="442805" y="457691"/>
                  <a:pt x="438177" y="462319"/>
                </a:cubicBezTo>
                <a:cubicBezTo>
                  <a:pt x="435667" y="464829"/>
                  <a:pt x="435002" y="455969"/>
                  <a:pt x="433414" y="452794"/>
                </a:cubicBezTo>
                <a:lnTo>
                  <a:pt x="423889" y="514707"/>
                </a:lnTo>
                <a:cubicBezTo>
                  <a:pt x="427064" y="528994"/>
                  <a:pt x="421508" y="548838"/>
                  <a:pt x="423889" y="557569"/>
                </a:cubicBezTo>
                <a:cubicBezTo>
                  <a:pt x="426270" y="566300"/>
                  <a:pt x="436789" y="561541"/>
                  <a:pt x="438177" y="567094"/>
                </a:cubicBezTo>
                <a:cubicBezTo>
                  <a:pt x="442843" y="585759"/>
                  <a:pt x="432623" y="596855"/>
                  <a:pt x="423889" y="609957"/>
                </a:cubicBezTo>
                <a:cubicBezTo>
                  <a:pt x="425477" y="614719"/>
                  <a:pt x="425516" y="620324"/>
                  <a:pt x="428652" y="624244"/>
                </a:cubicBezTo>
                <a:cubicBezTo>
                  <a:pt x="454053" y="655994"/>
                  <a:pt x="433412" y="609955"/>
                  <a:pt x="452464" y="648057"/>
                </a:cubicBezTo>
                <a:cubicBezTo>
                  <a:pt x="454709" y="652547"/>
                  <a:pt x="453050" y="659559"/>
                  <a:pt x="457227" y="662344"/>
                </a:cubicBezTo>
                <a:cubicBezTo>
                  <a:pt x="463962" y="666834"/>
                  <a:pt x="473102" y="665519"/>
                  <a:pt x="481039" y="667107"/>
                </a:cubicBezTo>
                <a:cubicBezTo>
                  <a:pt x="488396" y="678142"/>
                  <a:pt x="494368" y="696641"/>
                  <a:pt x="514377" y="676632"/>
                </a:cubicBezTo>
                <a:cubicBezTo>
                  <a:pt x="521477" y="669533"/>
                  <a:pt x="523902" y="648057"/>
                  <a:pt x="523902" y="648057"/>
                </a:cubicBezTo>
                <a:cubicBezTo>
                  <a:pt x="527766" y="659650"/>
                  <a:pt x="533751" y="669083"/>
                  <a:pt x="523902" y="681394"/>
                </a:cubicBezTo>
                <a:cubicBezTo>
                  <a:pt x="520766" y="685314"/>
                  <a:pt x="514104" y="683912"/>
                  <a:pt x="509614" y="686157"/>
                </a:cubicBezTo>
                <a:cubicBezTo>
                  <a:pt x="467649" y="707140"/>
                  <a:pt x="539271" y="684696"/>
                  <a:pt x="457227" y="705207"/>
                </a:cubicBezTo>
                <a:lnTo>
                  <a:pt x="425477" y="724257"/>
                </a:lnTo>
                <a:cubicBezTo>
                  <a:pt x="413835" y="731136"/>
                  <a:pt x="399019" y="736163"/>
                  <a:pt x="387377" y="746482"/>
                </a:cubicBezTo>
                <a:cubicBezTo>
                  <a:pt x="375735" y="756801"/>
                  <a:pt x="363829" y="777173"/>
                  <a:pt x="355627" y="786169"/>
                </a:cubicBezTo>
                <a:cubicBezTo>
                  <a:pt x="347425" y="795165"/>
                  <a:pt x="337635" y="796224"/>
                  <a:pt x="338164" y="800457"/>
                </a:cubicBezTo>
                <a:cubicBezTo>
                  <a:pt x="338693" y="804690"/>
                  <a:pt x="357214" y="806807"/>
                  <a:pt x="358802" y="811569"/>
                </a:cubicBezTo>
                <a:cubicBezTo>
                  <a:pt x="357214" y="821094"/>
                  <a:pt x="344249" y="837234"/>
                  <a:pt x="338164" y="843319"/>
                </a:cubicBezTo>
                <a:cubicBezTo>
                  <a:pt x="332079" y="849404"/>
                  <a:pt x="327845" y="845436"/>
                  <a:pt x="322289" y="848082"/>
                </a:cubicBezTo>
                <a:cubicBezTo>
                  <a:pt x="316733" y="850728"/>
                  <a:pt x="309589" y="857607"/>
                  <a:pt x="304827" y="859194"/>
                </a:cubicBezTo>
                <a:cubicBezTo>
                  <a:pt x="300064" y="862369"/>
                  <a:pt x="301916" y="866602"/>
                  <a:pt x="296889" y="871894"/>
                </a:cubicBezTo>
                <a:cubicBezTo>
                  <a:pt x="291862" y="877186"/>
                  <a:pt x="305838" y="880554"/>
                  <a:pt x="274664" y="890944"/>
                </a:cubicBezTo>
                <a:cubicBezTo>
                  <a:pt x="269902" y="894119"/>
                  <a:pt x="256937" y="886975"/>
                  <a:pt x="247677" y="890944"/>
                </a:cubicBezTo>
                <a:cubicBezTo>
                  <a:pt x="238417" y="894913"/>
                  <a:pt x="234303" y="908001"/>
                  <a:pt x="219102" y="914757"/>
                </a:cubicBezTo>
                <a:cubicBezTo>
                  <a:pt x="209927" y="918835"/>
                  <a:pt x="200052" y="921107"/>
                  <a:pt x="190527" y="924282"/>
                </a:cubicBezTo>
                <a:lnTo>
                  <a:pt x="176239" y="929044"/>
                </a:lnTo>
                <a:cubicBezTo>
                  <a:pt x="171477" y="927457"/>
                  <a:pt x="165502" y="927832"/>
                  <a:pt x="161952" y="924282"/>
                </a:cubicBezTo>
                <a:cubicBezTo>
                  <a:pt x="151506" y="913836"/>
                  <a:pt x="158820" y="903601"/>
                  <a:pt x="166714" y="895707"/>
                </a:cubicBezTo>
                <a:cubicBezTo>
                  <a:pt x="170762" y="891660"/>
                  <a:pt x="176239" y="889357"/>
                  <a:pt x="181002" y="886182"/>
                </a:cubicBezTo>
                <a:cubicBezTo>
                  <a:pt x="184177" y="876657"/>
                  <a:pt x="200052" y="860782"/>
                  <a:pt x="190527" y="857607"/>
                </a:cubicBezTo>
                <a:lnTo>
                  <a:pt x="104802" y="829032"/>
                </a:lnTo>
                <a:lnTo>
                  <a:pt x="76227" y="819507"/>
                </a:lnTo>
                <a:lnTo>
                  <a:pt x="61939" y="814744"/>
                </a:lnTo>
                <a:cubicBezTo>
                  <a:pt x="46064" y="790932"/>
                  <a:pt x="57177" y="803632"/>
                  <a:pt x="23839" y="781407"/>
                </a:cubicBezTo>
                <a:lnTo>
                  <a:pt x="9552" y="771882"/>
                </a:lnTo>
                <a:cubicBezTo>
                  <a:pt x="6377" y="762357"/>
                  <a:pt x="-474" y="753335"/>
                  <a:pt x="27" y="743307"/>
                </a:cubicBezTo>
                <a:cubicBezTo>
                  <a:pt x="1614" y="711557"/>
                  <a:pt x="2035" y="679727"/>
                  <a:pt x="4789" y="648057"/>
                </a:cubicBezTo>
                <a:cubicBezTo>
                  <a:pt x="5224" y="643056"/>
                  <a:pt x="7307" y="638259"/>
                  <a:pt x="9552" y="633769"/>
                </a:cubicBezTo>
                <a:cubicBezTo>
                  <a:pt x="12112" y="628650"/>
                  <a:pt x="15902" y="624244"/>
                  <a:pt x="19077" y="619482"/>
                </a:cubicBezTo>
                <a:cubicBezTo>
                  <a:pt x="20664" y="614719"/>
                  <a:pt x="21594" y="609684"/>
                  <a:pt x="23839" y="605194"/>
                </a:cubicBezTo>
                <a:cubicBezTo>
                  <a:pt x="26399" y="600075"/>
                  <a:pt x="31354" y="596266"/>
                  <a:pt x="33364" y="590907"/>
                </a:cubicBezTo>
                <a:cubicBezTo>
                  <a:pt x="36206" y="583328"/>
                  <a:pt x="36539" y="575032"/>
                  <a:pt x="38127" y="567094"/>
                </a:cubicBezTo>
                <a:cubicBezTo>
                  <a:pt x="37062" y="552189"/>
                  <a:pt x="38421" y="493717"/>
                  <a:pt x="23839" y="471844"/>
                </a:cubicBezTo>
                <a:lnTo>
                  <a:pt x="14314" y="457557"/>
                </a:lnTo>
                <a:cubicBezTo>
                  <a:pt x="1774" y="419938"/>
                  <a:pt x="564" y="429294"/>
                  <a:pt x="9552" y="381357"/>
                </a:cubicBezTo>
                <a:cubicBezTo>
                  <a:pt x="20081" y="325204"/>
                  <a:pt x="19077" y="370591"/>
                  <a:pt x="19077" y="343257"/>
                </a:cubicBezTo>
              </a:path>
            </a:pathLst>
          </a:custGeom>
          <a:solidFill>
            <a:srgbClr val="0000CC">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pic>
        <p:nvPicPr>
          <p:cNvPr id="174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38" y="2120900"/>
            <a:ext cx="43053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6" name="Rectangle 8"/>
          <p:cNvSpPr>
            <a:spLocks noChangeArrowheads="1"/>
          </p:cNvSpPr>
          <p:nvPr/>
        </p:nvSpPr>
        <p:spPr bwMode="auto">
          <a:xfrm>
            <a:off x="468313" y="2133600"/>
            <a:ext cx="598487" cy="996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7" name="Rectangle 9"/>
          <p:cNvSpPr>
            <a:spLocks noChangeArrowheads="1"/>
          </p:cNvSpPr>
          <p:nvPr/>
        </p:nvSpPr>
        <p:spPr bwMode="auto">
          <a:xfrm>
            <a:off x="982663" y="2125663"/>
            <a:ext cx="1076325" cy="473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8" name="Rectangle 10"/>
          <p:cNvSpPr>
            <a:spLocks noChangeArrowheads="1"/>
          </p:cNvSpPr>
          <p:nvPr/>
        </p:nvSpPr>
        <p:spPr bwMode="auto">
          <a:xfrm rot="-2091732">
            <a:off x="804863" y="2220913"/>
            <a:ext cx="1154112" cy="7096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7"/>
          <p:cNvSpPr>
            <a:spLocks noChangeArrowheads="1"/>
          </p:cNvSpPr>
          <p:nvPr/>
        </p:nvSpPr>
        <p:spPr bwMode="auto">
          <a:xfrm>
            <a:off x="6324600" y="2362200"/>
            <a:ext cx="685800" cy="325438"/>
          </a:xfrm>
          <a:prstGeom prst="rect">
            <a:avLst/>
          </a:prstGeom>
          <a:solidFill>
            <a:schemeClr val="bg1"/>
          </a:solidFill>
          <a:ln w="9525" algn="ctr">
            <a:solidFill>
              <a:schemeClr val="bg1"/>
            </a:solidFill>
            <a:round/>
            <a:headEnd/>
            <a:tailEnd/>
          </a:ln>
        </p:spPr>
        <p:txBody>
          <a:bodyPr/>
          <a:lstStyle/>
          <a:p>
            <a:endParaRPr lang="en-US"/>
          </a:p>
        </p:txBody>
      </p:sp>
      <p:pic>
        <p:nvPicPr>
          <p:cNvPr id="1843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52400"/>
            <a:ext cx="587216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13"/>
          <p:cNvSpPr txBox="1">
            <a:spLocks noChangeArrowheads="1"/>
          </p:cNvSpPr>
          <p:nvPr/>
        </p:nvSpPr>
        <p:spPr bwMode="auto">
          <a:xfrm>
            <a:off x="381000" y="76200"/>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3200" u="sng">
                <a:solidFill>
                  <a:srgbClr val="0000CC"/>
                </a:solidFill>
                <a:latin typeface="Calibri" pitchFamily="34" charset="0"/>
                <a:cs typeface="Calibri" pitchFamily="34" charset="0"/>
              </a:rPr>
              <a:t>The North</a:t>
            </a:r>
          </a:p>
        </p:txBody>
      </p:sp>
      <p:sp>
        <p:nvSpPr>
          <p:cNvPr id="18437" name="TextBox 15"/>
          <p:cNvSpPr txBox="1">
            <a:spLocks noChangeArrowheads="1"/>
          </p:cNvSpPr>
          <p:nvPr/>
        </p:nvSpPr>
        <p:spPr bwMode="auto">
          <a:xfrm>
            <a:off x="0" y="635000"/>
            <a:ext cx="350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a:solidFill>
                  <a:srgbClr val="0000CC"/>
                </a:solidFill>
                <a:latin typeface="Calibri" pitchFamily="34" charset="0"/>
                <a:cs typeface="Calibri" pitchFamily="34" charset="0"/>
              </a:rPr>
              <a:t>What as the impact on the North? </a:t>
            </a:r>
          </a:p>
        </p:txBody>
      </p:sp>
      <p:sp>
        <p:nvSpPr>
          <p:cNvPr id="18438" name="Freeform 1"/>
          <p:cNvSpPr>
            <a:spLocks/>
          </p:cNvSpPr>
          <p:nvPr/>
        </p:nvSpPr>
        <p:spPr bwMode="auto">
          <a:xfrm>
            <a:off x="8348663" y="109538"/>
            <a:ext cx="692150" cy="928687"/>
          </a:xfrm>
          <a:custGeom>
            <a:avLst/>
            <a:gdLst>
              <a:gd name="T0" fmla="*/ 23850 w 691825"/>
              <a:gd name="T1" fmla="*/ 343125 h 929044"/>
              <a:gd name="T2" fmla="*/ 104851 w 691825"/>
              <a:gd name="T3" fmla="*/ 324082 h 929044"/>
              <a:gd name="T4" fmla="*/ 181087 w 691825"/>
              <a:gd name="T5" fmla="*/ 314561 h 929044"/>
              <a:gd name="T6" fmla="*/ 209675 w 691825"/>
              <a:gd name="T7" fmla="*/ 300279 h 929044"/>
              <a:gd name="T8" fmla="*/ 252558 w 691825"/>
              <a:gd name="T9" fmla="*/ 285997 h 929044"/>
              <a:gd name="T10" fmla="*/ 314500 w 691825"/>
              <a:gd name="T11" fmla="*/ 247912 h 929044"/>
              <a:gd name="T12" fmla="*/ 333559 w 691825"/>
              <a:gd name="T13" fmla="*/ 224108 h 929044"/>
              <a:gd name="T14" fmla="*/ 362147 w 691825"/>
              <a:gd name="T15" fmla="*/ 166980 h 929044"/>
              <a:gd name="T16" fmla="*/ 376441 w 691825"/>
              <a:gd name="T17" fmla="*/ 76528 h 929044"/>
              <a:gd name="T18" fmla="*/ 409794 w 691825"/>
              <a:gd name="T19" fmla="*/ 43202 h 929044"/>
              <a:gd name="T20" fmla="*/ 466971 w 691825"/>
              <a:gd name="T21" fmla="*/ 57485 h 929044"/>
              <a:gd name="T22" fmla="*/ 490794 w 691825"/>
              <a:gd name="T23" fmla="*/ 24160 h 929044"/>
              <a:gd name="T24" fmla="*/ 543207 w 691825"/>
              <a:gd name="T25" fmla="*/ 357 h 929044"/>
              <a:gd name="T26" fmla="*/ 567030 w 691825"/>
              <a:gd name="T27" fmla="*/ 43202 h 929044"/>
              <a:gd name="T28" fmla="*/ 600384 w 691825"/>
              <a:gd name="T29" fmla="*/ 109852 h 929044"/>
              <a:gd name="T30" fmla="*/ 633737 w 691825"/>
              <a:gd name="T31" fmla="*/ 157458 h 929044"/>
              <a:gd name="T32" fmla="*/ 671854 w 691825"/>
              <a:gd name="T33" fmla="*/ 176501 h 929044"/>
              <a:gd name="T34" fmla="*/ 676620 w 691825"/>
              <a:gd name="T35" fmla="*/ 205065 h 929044"/>
              <a:gd name="T36" fmla="*/ 638502 w 691825"/>
              <a:gd name="T37" fmla="*/ 243151 h 929044"/>
              <a:gd name="T38" fmla="*/ 562266 w 691825"/>
              <a:gd name="T39" fmla="*/ 300279 h 929044"/>
              <a:gd name="T40" fmla="*/ 514619 w 691825"/>
              <a:gd name="T41" fmla="*/ 362168 h 929044"/>
              <a:gd name="T42" fmla="*/ 471736 w 691825"/>
              <a:gd name="T43" fmla="*/ 385971 h 929044"/>
              <a:gd name="T44" fmla="*/ 443147 w 691825"/>
              <a:gd name="T45" fmla="*/ 443099 h 929044"/>
              <a:gd name="T46" fmla="*/ 433618 w 691825"/>
              <a:gd name="T47" fmla="*/ 452620 h 929044"/>
              <a:gd name="T48" fmla="*/ 424088 w 691825"/>
              <a:gd name="T49" fmla="*/ 557355 h 929044"/>
              <a:gd name="T50" fmla="*/ 424088 w 691825"/>
              <a:gd name="T51" fmla="*/ 609723 h 929044"/>
              <a:gd name="T52" fmla="*/ 452677 w 691825"/>
              <a:gd name="T53" fmla="*/ 647808 h 929044"/>
              <a:gd name="T54" fmla="*/ 481265 w 691825"/>
              <a:gd name="T55" fmla="*/ 666851 h 929044"/>
              <a:gd name="T56" fmla="*/ 524148 w 691825"/>
              <a:gd name="T57" fmla="*/ 647808 h 929044"/>
              <a:gd name="T58" fmla="*/ 509853 w 691825"/>
              <a:gd name="T59" fmla="*/ 685893 h 929044"/>
              <a:gd name="T60" fmla="*/ 425677 w 691825"/>
              <a:gd name="T61" fmla="*/ 723979 h 929044"/>
              <a:gd name="T62" fmla="*/ 355794 w 691825"/>
              <a:gd name="T63" fmla="*/ 785867 h 929044"/>
              <a:gd name="T64" fmla="*/ 358971 w 691825"/>
              <a:gd name="T65" fmla="*/ 811257 h 929044"/>
              <a:gd name="T66" fmla="*/ 322440 w 691825"/>
              <a:gd name="T67" fmla="*/ 847756 h 929044"/>
              <a:gd name="T68" fmla="*/ 297028 w 691825"/>
              <a:gd name="T69" fmla="*/ 871559 h 929044"/>
              <a:gd name="T70" fmla="*/ 247793 w 691825"/>
              <a:gd name="T71" fmla="*/ 890602 h 929044"/>
              <a:gd name="T72" fmla="*/ 190617 w 691825"/>
              <a:gd name="T73" fmla="*/ 923927 h 929044"/>
              <a:gd name="T74" fmla="*/ 162028 w 691825"/>
              <a:gd name="T75" fmla="*/ 923927 h 929044"/>
              <a:gd name="T76" fmla="*/ 181087 w 691825"/>
              <a:gd name="T77" fmla="*/ 885841 h 929044"/>
              <a:gd name="T78" fmla="*/ 104851 w 691825"/>
              <a:gd name="T79" fmla="*/ 828713 h 929044"/>
              <a:gd name="T80" fmla="*/ 61968 w 691825"/>
              <a:gd name="T81" fmla="*/ 814431 h 929044"/>
              <a:gd name="T82" fmla="*/ 9556 w 691825"/>
              <a:gd name="T83" fmla="*/ 771585 h 929044"/>
              <a:gd name="T84" fmla="*/ 4791 w 691825"/>
              <a:gd name="T85" fmla="*/ 647808 h 929044"/>
              <a:gd name="T86" fmla="*/ 19086 w 691825"/>
              <a:gd name="T87" fmla="*/ 619244 h 929044"/>
              <a:gd name="T88" fmla="*/ 33380 w 691825"/>
              <a:gd name="T89" fmla="*/ 590680 h 929044"/>
              <a:gd name="T90" fmla="*/ 23850 w 691825"/>
              <a:gd name="T91" fmla="*/ 471663 h 929044"/>
              <a:gd name="T92" fmla="*/ 9556 w 691825"/>
              <a:gd name="T93" fmla="*/ 381210 h 9290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91825" h="929044">
                <a:moveTo>
                  <a:pt x="9552" y="348019"/>
                </a:moveTo>
                <a:cubicBezTo>
                  <a:pt x="14422" y="346801"/>
                  <a:pt x="18939" y="344346"/>
                  <a:pt x="23839" y="343257"/>
                </a:cubicBezTo>
                <a:cubicBezTo>
                  <a:pt x="43417" y="338906"/>
                  <a:pt x="57181" y="338926"/>
                  <a:pt x="76227" y="333732"/>
                </a:cubicBezTo>
                <a:cubicBezTo>
                  <a:pt x="85913" y="331090"/>
                  <a:pt x="95277" y="327382"/>
                  <a:pt x="104802" y="324207"/>
                </a:cubicBezTo>
                <a:cubicBezTo>
                  <a:pt x="109564" y="322619"/>
                  <a:pt x="114084" y="319829"/>
                  <a:pt x="119089" y="319444"/>
                </a:cubicBezTo>
                <a:lnTo>
                  <a:pt x="181002" y="314682"/>
                </a:lnTo>
                <a:cubicBezTo>
                  <a:pt x="185764" y="313094"/>
                  <a:pt x="190799" y="312164"/>
                  <a:pt x="195289" y="309919"/>
                </a:cubicBezTo>
                <a:cubicBezTo>
                  <a:pt x="200409" y="307359"/>
                  <a:pt x="204346" y="302719"/>
                  <a:pt x="209577" y="300394"/>
                </a:cubicBezTo>
                <a:cubicBezTo>
                  <a:pt x="218752" y="296316"/>
                  <a:pt x="228627" y="294044"/>
                  <a:pt x="238152" y="290869"/>
                </a:cubicBezTo>
                <a:lnTo>
                  <a:pt x="252439" y="286107"/>
                </a:lnTo>
                <a:cubicBezTo>
                  <a:pt x="285191" y="264272"/>
                  <a:pt x="270154" y="270677"/>
                  <a:pt x="295302" y="262294"/>
                </a:cubicBezTo>
                <a:cubicBezTo>
                  <a:pt x="301652" y="257532"/>
                  <a:pt x="307893" y="252621"/>
                  <a:pt x="314352" y="248007"/>
                </a:cubicBezTo>
                <a:cubicBezTo>
                  <a:pt x="319010" y="244680"/>
                  <a:pt x="325063" y="242951"/>
                  <a:pt x="328639" y="238482"/>
                </a:cubicBezTo>
                <a:cubicBezTo>
                  <a:pt x="331775" y="234562"/>
                  <a:pt x="330617" y="228371"/>
                  <a:pt x="333402" y="224194"/>
                </a:cubicBezTo>
                <a:cubicBezTo>
                  <a:pt x="337138" y="218590"/>
                  <a:pt x="342927" y="214669"/>
                  <a:pt x="347689" y="209907"/>
                </a:cubicBezTo>
                <a:cubicBezTo>
                  <a:pt x="352452" y="195619"/>
                  <a:pt x="358802" y="179215"/>
                  <a:pt x="361977" y="167044"/>
                </a:cubicBezTo>
                <a:cubicBezTo>
                  <a:pt x="365152" y="154873"/>
                  <a:pt x="365152" y="146936"/>
                  <a:pt x="366739" y="136882"/>
                </a:cubicBezTo>
                <a:cubicBezTo>
                  <a:pt x="369696" y="104362"/>
                  <a:pt x="373883" y="88992"/>
                  <a:pt x="376264" y="76557"/>
                </a:cubicBezTo>
                <a:cubicBezTo>
                  <a:pt x="378645" y="64122"/>
                  <a:pt x="377477" y="65819"/>
                  <a:pt x="381027" y="62269"/>
                </a:cubicBezTo>
                <a:cubicBezTo>
                  <a:pt x="389122" y="54174"/>
                  <a:pt x="409602" y="43219"/>
                  <a:pt x="409602" y="43219"/>
                </a:cubicBezTo>
                <a:cubicBezTo>
                  <a:pt x="419127" y="44807"/>
                  <a:pt x="428809" y="45640"/>
                  <a:pt x="438177" y="47982"/>
                </a:cubicBezTo>
                <a:cubicBezTo>
                  <a:pt x="447917" y="50417"/>
                  <a:pt x="466752" y="57507"/>
                  <a:pt x="466752" y="57507"/>
                </a:cubicBezTo>
                <a:cubicBezTo>
                  <a:pt x="471514" y="55919"/>
                  <a:pt x="478121" y="56829"/>
                  <a:pt x="481039" y="52744"/>
                </a:cubicBezTo>
                <a:cubicBezTo>
                  <a:pt x="486875" y="44574"/>
                  <a:pt x="480719" y="26138"/>
                  <a:pt x="490564" y="24169"/>
                </a:cubicBezTo>
                <a:lnTo>
                  <a:pt x="538189" y="14644"/>
                </a:lnTo>
                <a:cubicBezTo>
                  <a:pt x="539777" y="9882"/>
                  <a:pt x="538647" y="-2226"/>
                  <a:pt x="542952" y="357"/>
                </a:cubicBezTo>
                <a:cubicBezTo>
                  <a:pt x="552768" y="6247"/>
                  <a:pt x="562002" y="28932"/>
                  <a:pt x="562002" y="28932"/>
                </a:cubicBezTo>
                <a:cubicBezTo>
                  <a:pt x="563589" y="33694"/>
                  <a:pt x="566101" y="38243"/>
                  <a:pt x="566764" y="43219"/>
                </a:cubicBezTo>
                <a:cubicBezTo>
                  <a:pt x="569290" y="62167"/>
                  <a:pt x="562978" y="83271"/>
                  <a:pt x="571527" y="100369"/>
                </a:cubicBezTo>
                <a:cubicBezTo>
                  <a:pt x="576017" y="109349"/>
                  <a:pt x="590577" y="106719"/>
                  <a:pt x="600102" y="109894"/>
                </a:cubicBezTo>
                <a:lnTo>
                  <a:pt x="614389" y="114657"/>
                </a:lnTo>
                <a:cubicBezTo>
                  <a:pt x="638962" y="188375"/>
                  <a:pt x="610798" y="112239"/>
                  <a:pt x="633439" y="157519"/>
                </a:cubicBezTo>
                <a:cubicBezTo>
                  <a:pt x="635684" y="162009"/>
                  <a:pt x="633712" y="169562"/>
                  <a:pt x="638202" y="171807"/>
                </a:cubicBezTo>
                <a:cubicBezTo>
                  <a:pt x="648242" y="176827"/>
                  <a:pt x="660427" y="174982"/>
                  <a:pt x="671539" y="176569"/>
                </a:cubicBezTo>
                <a:cubicBezTo>
                  <a:pt x="676302" y="178157"/>
                  <a:pt x="682277" y="177782"/>
                  <a:pt x="685827" y="181332"/>
                </a:cubicBezTo>
                <a:cubicBezTo>
                  <a:pt x="699782" y="195287"/>
                  <a:pt x="686347" y="199404"/>
                  <a:pt x="676302" y="205144"/>
                </a:cubicBezTo>
                <a:cubicBezTo>
                  <a:pt x="670138" y="208666"/>
                  <a:pt x="663602" y="211494"/>
                  <a:pt x="657252" y="214669"/>
                </a:cubicBezTo>
                <a:cubicBezTo>
                  <a:pt x="648143" y="241995"/>
                  <a:pt x="659012" y="216488"/>
                  <a:pt x="638202" y="243244"/>
                </a:cubicBezTo>
                <a:cubicBezTo>
                  <a:pt x="620422" y="266104"/>
                  <a:pt x="621057" y="280709"/>
                  <a:pt x="590577" y="290869"/>
                </a:cubicBezTo>
                <a:cubicBezTo>
                  <a:pt x="581052" y="294044"/>
                  <a:pt x="570204" y="296954"/>
                  <a:pt x="562002" y="300394"/>
                </a:cubicBezTo>
                <a:cubicBezTo>
                  <a:pt x="553800" y="303834"/>
                  <a:pt x="548376" y="302741"/>
                  <a:pt x="541364" y="311507"/>
                </a:cubicBezTo>
                <a:cubicBezTo>
                  <a:pt x="513412" y="346447"/>
                  <a:pt x="521256" y="353047"/>
                  <a:pt x="514377" y="362307"/>
                </a:cubicBezTo>
                <a:cubicBezTo>
                  <a:pt x="507498" y="371567"/>
                  <a:pt x="504852" y="365482"/>
                  <a:pt x="500089" y="367069"/>
                </a:cubicBezTo>
                <a:cubicBezTo>
                  <a:pt x="490564" y="373419"/>
                  <a:pt x="477864" y="376594"/>
                  <a:pt x="471514" y="386119"/>
                </a:cubicBezTo>
                <a:lnTo>
                  <a:pt x="452464" y="414694"/>
                </a:lnTo>
                <a:cubicBezTo>
                  <a:pt x="449289" y="424219"/>
                  <a:pt x="445374" y="433528"/>
                  <a:pt x="442939" y="443269"/>
                </a:cubicBezTo>
                <a:cubicBezTo>
                  <a:pt x="441352" y="449619"/>
                  <a:pt x="442805" y="457691"/>
                  <a:pt x="438177" y="462319"/>
                </a:cubicBezTo>
                <a:cubicBezTo>
                  <a:pt x="435667" y="464829"/>
                  <a:pt x="435002" y="455969"/>
                  <a:pt x="433414" y="452794"/>
                </a:cubicBezTo>
                <a:lnTo>
                  <a:pt x="423889" y="514707"/>
                </a:lnTo>
                <a:cubicBezTo>
                  <a:pt x="427064" y="528994"/>
                  <a:pt x="421508" y="548838"/>
                  <a:pt x="423889" y="557569"/>
                </a:cubicBezTo>
                <a:cubicBezTo>
                  <a:pt x="426270" y="566300"/>
                  <a:pt x="436789" y="561541"/>
                  <a:pt x="438177" y="567094"/>
                </a:cubicBezTo>
                <a:cubicBezTo>
                  <a:pt x="442843" y="585759"/>
                  <a:pt x="432623" y="596855"/>
                  <a:pt x="423889" y="609957"/>
                </a:cubicBezTo>
                <a:cubicBezTo>
                  <a:pt x="425477" y="614719"/>
                  <a:pt x="425516" y="620324"/>
                  <a:pt x="428652" y="624244"/>
                </a:cubicBezTo>
                <a:cubicBezTo>
                  <a:pt x="454053" y="655994"/>
                  <a:pt x="433412" y="609955"/>
                  <a:pt x="452464" y="648057"/>
                </a:cubicBezTo>
                <a:cubicBezTo>
                  <a:pt x="454709" y="652547"/>
                  <a:pt x="453050" y="659559"/>
                  <a:pt x="457227" y="662344"/>
                </a:cubicBezTo>
                <a:cubicBezTo>
                  <a:pt x="463962" y="666834"/>
                  <a:pt x="473102" y="665519"/>
                  <a:pt x="481039" y="667107"/>
                </a:cubicBezTo>
                <a:cubicBezTo>
                  <a:pt x="488396" y="678142"/>
                  <a:pt x="494368" y="696641"/>
                  <a:pt x="514377" y="676632"/>
                </a:cubicBezTo>
                <a:cubicBezTo>
                  <a:pt x="521477" y="669533"/>
                  <a:pt x="523902" y="648057"/>
                  <a:pt x="523902" y="648057"/>
                </a:cubicBezTo>
                <a:cubicBezTo>
                  <a:pt x="527766" y="659650"/>
                  <a:pt x="533751" y="669083"/>
                  <a:pt x="523902" y="681394"/>
                </a:cubicBezTo>
                <a:cubicBezTo>
                  <a:pt x="520766" y="685314"/>
                  <a:pt x="514104" y="683912"/>
                  <a:pt x="509614" y="686157"/>
                </a:cubicBezTo>
                <a:cubicBezTo>
                  <a:pt x="467649" y="707140"/>
                  <a:pt x="539271" y="684696"/>
                  <a:pt x="457227" y="705207"/>
                </a:cubicBezTo>
                <a:lnTo>
                  <a:pt x="425477" y="724257"/>
                </a:lnTo>
                <a:cubicBezTo>
                  <a:pt x="413835" y="731136"/>
                  <a:pt x="399019" y="736163"/>
                  <a:pt x="387377" y="746482"/>
                </a:cubicBezTo>
                <a:cubicBezTo>
                  <a:pt x="375735" y="756801"/>
                  <a:pt x="363829" y="777173"/>
                  <a:pt x="355627" y="786169"/>
                </a:cubicBezTo>
                <a:cubicBezTo>
                  <a:pt x="347425" y="795165"/>
                  <a:pt x="337635" y="796224"/>
                  <a:pt x="338164" y="800457"/>
                </a:cubicBezTo>
                <a:cubicBezTo>
                  <a:pt x="338693" y="804690"/>
                  <a:pt x="357214" y="806807"/>
                  <a:pt x="358802" y="811569"/>
                </a:cubicBezTo>
                <a:cubicBezTo>
                  <a:pt x="357214" y="821094"/>
                  <a:pt x="344249" y="837234"/>
                  <a:pt x="338164" y="843319"/>
                </a:cubicBezTo>
                <a:cubicBezTo>
                  <a:pt x="332079" y="849404"/>
                  <a:pt x="327845" y="845436"/>
                  <a:pt x="322289" y="848082"/>
                </a:cubicBezTo>
                <a:cubicBezTo>
                  <a:pt x="316733" y="850728"/>
                  <a:pt x="309589" y="857607"/>
                  <a:pt x="304827" y="859194"/>
                </a:cubicBezTo>
                <a:cubicBezTo>
                  <a:pt x="300064" y="862369"/>
                  <a:pt x="301916" y="866602"/>
                  <a:pt x="296889" y="871894"/>
                </a:cubicBezTo>
                <a:cubicBezTo>
                  <a:pt x="291862" y="877186"/>
                  <a:pt x="305838" y="880554"/>
                  <a:pt x="274664" y="890944"/>
                </a:cubicBezTo>
                <a:cubicBezTo>
                  <a:pt x="269902" y="894119"/>
                  <a:pt x="256937" y="886975"/>
                  <a:pt x="247677" y="890944"/>
                </a:cubicBezTo>
                <a:cubicBezTo>
                  <a:pt x="238417" y="894913"/>
                  <a:pt x="234303" y="908001"/>
                  <a:pt x="219102" y="914757"/>
                </a:cubicBezTo>
                <a:cubicBezTo>
                  <a:pt x="209927" y="918835"/>
                  <a:pt x="200052" y="921107"/>
                  <a:pt x="190527" y="924282"/>
                </a:cubicBezTo>
                <a:lnTo>
                  <a:pt x="176239" y="929044"/>
                </a:lnTo>
                <a:cubicBezTo>
                  <a:pt x="171477" y="927457"/>
                  <a:pt x="165502" y="927832"/>
                  <a:pt x="161952" y="924282"/>
                </a:cubicBezTo>
                <a:cubicBezTo>
                  <a:pt x="151506" y="913836"/>
                  <a:pt x="158820" y="903601"/>
                  <a:pt x="166714" y="895707"/>
                </a:cubicBezTo>
                <a:cubicBezTo>
                  <a:pt x="170762" y="891660"/>
                  <a:pt x="176239" y="889357"/>
                  <a:pt x="181002" y="886182"/>
                </a:cubicBezTo>
                <a:cubicBezTo>
                  <a:pt x="184177" y="876657"/>
                  <a:pt x="200052" y="860782"/>
                  <a:pt x="190527" y="857607"/>
                </a:cubicBezTo>
                <a:lnTo>
                  <a:pt x="104802" y="829032"/>
                </a:lnTo>
                <a:lnTo>
                  <a:pt x="76227" y="819507"/>
                </a:lnTo>
                <a:lnTo>
                  <a:pt x="61939" y="814744"/>
                </a:lnTo>
                <a:cubicBezTo>
                  <a:pt x="46064" y="790932"/>
                  <a:pt x="57177" y="803632"/>
                  <a:pt x="23839" y="781407"/>
                </a:cubicBezTo>
                <a:lnTo>
                  <a:pt x="9552" y="771882"/>
                </a:lnTo>
                <a:cubicBezTo>
                  <a:pt x="6377" y="762357"/>
                  <a:pt x="-474" y="753335"/>
                  <a:pt x="27" y="743307"/>
                </a:cubicBezTo>
                <a:cubicBezTo>
                  <a:pt x="1614" y="711557"/>
                  <a:pt x="2035" y="679727"/>
                  <a:pt x="4789" y="648057"/>
                </a:cubicBezTo>
                <a:cubicBezTo>
                  <a:pt x="5224" y="643056"/>
                  <a:pt x="7307" y="638259"/>
                  <a:pt x="9552" y="633769"/>
                </a:cubicBezTo>
                <a:cubicBezTo>
                  <a:pt x="12112" y="628650"/>
                  <a:pt x="15902" y="624244"/>
                  <a:pt x="19077" y="619482"/>
                </a:cubicBezTo>
                <a:cubicBezTo>
                  <a:pt x="20664" y="614719"/>
                  <a:pt x="21594" y="609684"/>
                  <a:pt x="23839" y="605194"/>
                </a:cubicBezTo>
                <a:cubicBezTo>
                  <a:pt x="26399" y="600075"/>
                  <a:pt x="31354" y="596266"/>
                  <a:pt x="33364" y="590907"/>
                </a:cubicBezTo>
                <a:cubicBezTo>
                  <a:pt x="36206" y="583328"/>
                  <a:pt x="36539" y="575032"/>
                  <a:pt x="38127" y="567094"/>
                </a:cubicBezTo>
                <a:cubicBezTo>
                  <a:pt x="37062" y="552189"/>
                  <a:pt x="38421" y="493717"/>
                  <a:pt x="23839" y="471844"/>
                </a:cubicBezTo>
                <a:lnTo>
                  <a:pt x="14314" y="457557"/>
                </a:lnTo>
                <a:cubicBezTo>
                  <a:pt x="1774" y="419938"/>
                  <a:pt x="564" y="429294"/>
                  <a:pt x="9552" y="381357"/>
                </a:cubicBezTo>
                <a:cubicBezTo>
                  <a:pt x="20081" y="325204"/>
                  <a:pt x="19077" y="370591"/>
                  <a:pt x="19077" y="343257"/>
                </a:cubicBezTo>
              </a:path>
            </a:pathLst>
          </a:custGeom>
          <a:solidFill>
            <a:srgbClr val="0000CC">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pic>
        <p:nvPicPr>
          <p:cNvPr id="1843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525" y="1593850"/>
            <a:ext cx="311467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3"/>
          <p:cNvPicPr>
            <a:picLocks noChangeAspect="1" noChangeArrowheads="1"/>
          </p:cNvPicPr>
          <p:nvPr/>
        </p:nvPicPr>
        <p:blipFill>
          <a:blip r:embed="rId4" cstate="print">
            <a:lum bright="-6000" contrast="6000"/>
            <a:extLst>
              <a:ext uri="{28A0092B-C50C-407E-A947-70E740481C1C}">
                <a14:useLocalDpi xmlns:a14="http://schemas.microsoft.com/office/drawing/2010/main" val="0"/>
              </a:ext>
            </a:extLst>
          </a:blip>
          <a:srcRect l="998" t="8977" r="1164" b="4240"/>
          <a:stretch>
            <a:fillRect/>
          </a:stretch>
        </p:blipFill>
        <p:spPr bwMode="auto">
          <a:xfrm>
            <a:off x="3713163" y="3429000"/>
            <a:ext cx="527843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Rectangle 1"/>
          <p:cNvSpPr>
            <a:spLocks noChangeArrowheads="1"/>
          </p:cNvSpPr>
          <p:nvPr/>
        </p:nvSpPr>
        <p:spPr bwMode="auto">
          <a:xfrm>
            <a:off x="228600" y="1465263"/>
            <a:ext cx="2438400" cy="515937"/>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533400" y="76200"/>
            <a:ext cx="8001000" cy="1308100"/>
          </a:xfrm>
          <a:prstGeom prst="rect">
            <a:avLst/>
          </a:prstGeom>
          <a:solidFill>
            <a:srgbClr val="CCCCFF"/>
          </a:solidFill>
          <a:ln w="9525">
            <a:solidFill>
              <a:schemeClr val="tx1"/>
            </a:solidFill>
            <a:miter lim="800000"/>
            <a:headEnd/>
            <a:tailEnd/>
          </a:ln>
        </p:spPr>
        <p:txBody>
          <a:bodyPr>
            <a:spAutoFit/>
          </a:bodyPr>
          <a:lstStyle/>
          <a:p>
            <a:pPr algn="ctr">
              <a:lnSpc>
                <a:spcPct val="85000"/>
              </a:lnSpc>
            </a:pPr>
            <a:r>
              <a:rPr lang="en-US" sz="3100" dirty="0">
                <a:solidFill>
                  <a:srgbClr val="FF0000"/>
                </a:solidFill>
                <a:latin typeface="Calibri" pitchFamily="34" charset="0"/>
                <a:cs typeface="Calibri" pitchFamily="34" charset="0"/>
              </a:rPr>
              <a:t>Eli Whitney’s </a:t>
            </a:r>
            <a:r>
              <a:rPr lang="en-US" sz="3100" dirty="0">
                <a:latin typeface="Calibri" pitchFamily="34" charset="0"/>
                <a:cs typeface="Calibri" pitchFamily="34" charset="0"/>
              </a:rPr>
              <a:t>development of </a:t>
            </a:r>
            <a:r>
              <a:rPr lang="en-US" sz="3100" dirty="0">
                <a:solidFill>
                  <a:srgbClr val="FF0000"/>
                </a:solidFill>
                <a:latin typeface="Calibri" pitchFamily="34" charset="0"/>
                <a:cs typeface="Calibri" pitchFamily="34" charset="0"/>
              </a:rPr>
              <a:t>interchangeable </a:t>
            </a:r>
            <a:br>
              <a:rPr lang="en-US" sz="3100" dirty="0">
                <a:solidFill>
                  <a:srgbClr val="FF0000"/>
                </a:solidFill>
                <a:latin typeface="Calibri" pitchFamily="34" charset="0"/>
                <a:cs typeface="Calibri" pitchFamily="34" charset="0"/>
              </a:rPr>
            </a:br>
            <a:r>
              <a:rPr lang="en-US" sz="3100" dirty="0">
                <a:solidFill>
                  <a:srgbClr val="FF0000"/>
                </a:solidFill>
                <a:latin typeface="Calibri" pitchFamily="34" charset="0"/>
                <a:cs typeface="Calibri" pitchFamily="34" charset="0"/>
              </a:rPr>
              <a:t>parts and new textile technologies </a:t>
            </a:r>
            <a:r>
              <a:rPr lang="en-US" sz="3100" dirty="0">
                <a:latin typeface="Calibri" pitchFamily="34" charset="0"/>
                <a:cs typeface="Calibri" pitchFamily="34" charset="0"/>
              </a:rPr>
              <a:t>led to </a:t>
            </a:r>
            <a:br>
              <a:rPr lang="en-US" sz="3100" dirty="0">
                <a:latin typeface="Calibri" pitchFamily="34" charset="0"/>
                <a:cs typeface="Calibri" pitchFamily="34" charset="0"/>
              </a:rPr>
            </a:br>
            <a:r>
              <a:rPr lang="en-US" sz="3100" dirty="0">
                <a:latin typeface="Calibri" pitchFamily="34" charset="0"/>
                <a:cs typeface="Calibri" pitchFamily="34" charset="0"/>
              </a:rPr>
              <a:t>an </a:t>
            </a:r>
            <a:r>
              <a:rPr lang="en-US" sz="3100" u="sng" dirty="0">
                <a:latin typeface="Calibri" pitchFamily="34" charset="0"/>
                <a:cs typeface="Calibri" pitchFamily="34" charset="0"/>
              </a:rPr>
              <a:t>Industrial Revolution </a:t>
            </a:r>
            <a:r>
              <a:rPr lang="en-US" sz="3100" dirty="0">
                <a:latin typeface="Calibri" pitchFamily="34" charset="0"/>
                <a:cs typeface="Calibri" pitchFamily="34" charset="0"/>
              </a:rPr>
              <a:t>in the </a:t>
            </a:r>
            <a:r>
              <a:rPr lang="en-US" sz="3100" u="sng" dirty="0">
                <a:solidFill>
                  <a:srgbClr val="FF0000"/>
                </a:solidFill>
                <a:latin typeface="Calibri" pitchFamily="34" charset="0"/>
                <a:cs typeface="Calibri" pitchFamily="34" charset="0"/>
              </a:rPr>
              <a:t>North</a:t>
            </a:r>
            <a:r>
              <a:rPr lang="en-US" sz="3100" dirty="0">
                <a:latin typeface="Calibri" pitchFamily="34" charset="0"/>
                <a:cs typeface="Calibri" pitchFamily="34" charset="0"/>
              </a:rPr>
              <a:t> </a:t>
            </a:r>
          </a:p>
        </p:txBody>
      </p:sp>
      <p:pic>
        <p:nvPicPr>
          <p:cNvPr id="19459" name="Picture 6" descr="http://cdn.dipity.com/uploads/events/8d7113fea9a4a2666827ffae26da64fe_1M.png"/>
          <p:cNvPicPr>
            <a:picLocks noChangeAspect="1" noChangeArrowheads="1"/>
          </p:cNvPicPr>
          <p:nvPr/>
        </p:nvPicPr>
        <p:blipFill>
          <a:blip r:embed="rId2" cstate="print">
            <a:extLst>
              <a:ext uri="{28A0092B-C50C-407E-A947-70E740481C1C}">
                <a14:useLocalDpi xmlns:a14="http://schemas.microsoft.com/office/drawing/2010/main" val="0"/>
              </a:ext>
            </a:extLst>
          </a:blip>
          <a:srcRect l="1826"/>
          <a:stretch>
            <a:fillRect/>
          </a:stretch>
        </p:blipFill>
        <p:spPr bwMode="auto">
          <a:xfrm>
            <a:off x="0" y="1676400"/>
            <a:ext cx="6481763"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0" descr="http://s3.timetoast.com/public/uploads/photos/721449/eliwhitney.jpg?127490618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133600"/>
            <a:ext cx="2460625"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Photo of HORROCKS'S POWER LOOM. &#10;Front view of William Horrocks's power loom, developed in the early 19th century and used in the factories of Lowell, Massachusetts. Engraving, 19th centu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457200"/>
            <a:ext cx="43053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5" name="Picture 15" descr="Photo of MASSACHUSETTS MILL GIRL. &#10;A Massachusetts mill girl beside a Fales and Jenks spinning frame. Colored engraving, c18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0063" y="3733800"/>
            <a:ext cx="699293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6" name="Picture 16" descr="sewing machine"/>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304800" y="6096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7" name="Text Box 17"/>
          <p:cNvSpPr txBox="1">
            <a:spLocks noChangeArrowheads="1"/>
          </p:cNvSpPr>
          <p:nvPr/>
        </p:nvSpPr>
        <p:spPr bwMode="auto">
          <a:xfrm>
            <a:off x="0" y="5105400"/>
            <a:ext cx="1770063" cy="8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5000"/>
              </a:lnSpc>
              <a:spcBef>
                <a:spcPct val="50000"/>
              </a:spcBef>
            </a:pPr>
            <a:r>
              <a:rPr lang="en-US" sz="3000">
                <a:solidFill>
                  <a:srgbClr val="006600"/>
                </a:solidFill>
                <a:latin typeface="Calibri" pitchFamily="34" charset="0"/>
                <a:cs typeface="Calibri" pitchFamily="34" charset="0"/>
              </a:rPr>
              <a:t>Spinning Mule</a:t>
            </a:r>
          </a:p>
        </p:txBody>
      </p:sp>
      <p:sp>
        <p:nvSpPr>
          <p:cNvPr id="8" name="Text Box 18"/>
          <p:cNvSpPr txBox="1">
            <a:spLocks noChangeArrowheads="1"/>
          </p:cNvSpPr>
          <p:nvPr/>
        </p:nvSpPr>
        <p:spPr bwMode="auto">
          <a:xfrm>
            <a:off x="4572000" y="0"/>
            <a:ext cx="4572000"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5000"/>
              </a:lnSpc>
              <a:spcBef>
                <a:spcPct val="50000"/>
              </a:spcBef>
            </a:pPr>
            <a:r>
              <a:rPr lang="en-US" sz="3000">
                <a:solidFill>
                  <a:srgbClr val="0000CC"/>
                </a:solidFill>
                <a:latin typeface="Calibri" pitchFamily="34" charset="0"/>
                <a:cs typeface="Calibri" pitchFamily="34" charset="0"/>
              </a:rPr>
              <a:t>Power Loom</a:t>
            </a:r>
          </a:p>
        </p:txBody>
      </p:sp>
      <p:sp>
        <p:nvSpPr>
          <p:cNvPr id="9" name="Rectangle 19"/>
          <p:cNvSpPr>
            <a:spLocks noChangeArrowheads="1"/>
          </p:cNvSpPr>
          <p:nvPr/>
        </p:nvSpPr>
        <p:spPr bwMode="auto">
          <a:xfrm>
            <a:off x="687388" y="127000"/>
            <a:ext cx="27400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5000"/>
              </a:lnSpc>
              <a:spcBef>
                <a:spcPct val="50000"/>
              </a:spcBef>
            </a:pPr>
            <a:r>
              <a:rPr lang="en-US" sz="3000">
                <a:solidFill>
                  <a:srgbClr val="C00000"/>
                </a:solidFill>
                <a:latin typeface="Calibri" pitchFamily="34" charset="0"/>
                <a:cs typeface="Calibri" pitchFamily="34" charset="0"/>
              </a:rPr>
              <a:t>Sewing Machine</a:t>
            </a:r>
          </a:p>
        </p:txBody>
      </p:sp>
      <p:pic>
        <p:nvPicPr>
          <p:cNvPr id="10" name="Picture 8" descr="Photo of POWER LOOM, 1834. &#10;Power Loom weaving of cotton cloth in a textile mill: colored engraving, 183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50" y="762000"/>
            <a:ext cx="862965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969963"/>
            <a:ext cx="5976937"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4"/>
          <p:cNvSpPr>
            <a:spLocks noChangeArrowheads="1"/>
          </p:cNvSpPr>
          <p:nvPr/>
        </p:nvSpPr>
        <p:spPr bwMode="auto">
          <a:xfrm>
            <a:off x="38100" y="0"/>
            <a:ext cx="47625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21508" name="TextBox 1"/>
          <p:cNvSpPr txBox="1">
            <a:spLocks noChangeArrowheads="1"/>
          </p:cNvSpPr>
          <p:nvPr/>
        </p:nvSpPr>
        <p:spPr bwMode="auto">
          <a:xfrm>
            <a:off x="76200" y="95250"/>
            <a:ext cx="5486400" cy="1200150"/>
          </a:xfrm>
          <a:prstGeom prst="rect">
            <a:avLst/>
          </a:prstGeom>
          <a:solidFill>
            <a:srgbClr val="FFCCFF"/>
          </a:solidFill>
          <a:ln w="9525">
            <a:solidFill>
              <a:schemeClr val="tx1"/>
            </a:solidFill>
            <a:miter lim="800000"/>
            <a:headEnd/>
            <a:tailEnd/>
          </a:ln>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dirty="0">
                <a:latin typeface="Calibri" pitchFamily="34" charset="0"/>
                <a:cs typeface="Calibri" pitchFamily="34" charset="0"/>
              </a:rPr>
              <a:t>In the 1790s, </a:t>
            </a:r>
            <a:r>
              <a:rPr lang="en-US" sz="3000" dirty="0">
                <a:solidFill>
                  <a:srgbClr val="FF0000"/>
                </a:solidFill>
                <a:latin typeface="Calibri" pitchFamily="34" charset="0"/>
                <a:cs typeface="Calibri" pitchFamily="34" charset="0"/>
              </a:rPr>
              <a:t>Samuel Slater </a:t>
            </a:r>
            <a:r>
              <a:rPr lang="en-US" sz="3000" dirty="0">
                <a:latin typeface="Calibri" pitchFamily="34" charset="0"/>
                <a:cs typeface="Calibri" pitchFamily="34" charset="0"/>
              </a:rPr>
              <a:t>used British industrial designs to build </a:t>
            </a:r>
            <a:br>
              <a:rPr lang="en-US" sz="3000" dirty="0">
                <a:latin typeface="Calibri" pitchFamily="34" charset="0"/>
                <a:cs typeface="Calibri" pitchFamily="34" charset="0"/>
              </a:rPr>
            </a:br>
            <a:r>
              <a:rPr lang="en-US" sz="3000" dirty="0">
                <a:latin typeface="Calibri" pitchFamily="34" charset="0"/>
                <a:cs typeface="Calibri" pitchFamily="34" charset="0"/>
              </a:rPr>
              <a:t>the </a:t>
            </a:r>
            <a:r>
              <a:rPr lang="en-US" sz="3000" dirty="0">
                <a:solidFill>
                  <a:srgbClr val="FF0000"/>
                </a:solidFill>
                <a:latin typeface="Calibri" pitchFamily="34" charset="0"/>
                <a:cs typeface="Calibri" pitchFamily="34" charset="0"/>
              </a:rPr>
              <a:t>first American textile factories</a:t>
            </a:r>
          </a:p>
        </p:txBody>
      </p:sp>
      <p:pic>
        <p:nvPicPr>
          <p:cNvPr id="73732" name="Picture 4" descr="The First Cotton Mill In America Pawtucket  Rhode Isl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568700"/>
            <a:ext cx="4224338"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descr="http://s3.timetoast.com/public/uploads/photos/1413317/sam.jpg?12983292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95250"/>
            <a:ext cx="277495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5715000" y="76200"/>
            <a:ext cx="3276600" cy="1209675"/>
          </a:xfrm>
          <a:prstGeom prst="rect">
            <a:avLst/>
          </a:prstGeom>
          <a:solidFill>
            <a:srgbClr val="CCFFFF"/>
          </a:solidFill>
          <a:ln w="9525">
            <a:solidFill>
              <a:schemeClr val="tx1"/>
            </a:solidFill>
            <a:miter lim="800000"/>
            <a:headEnd/>
            <a:tailEnd/>
          </a:ln>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dirty="0">
                <a:latin typeface="Calibri" pitchFamily="34" charset="0"/>
                <a:cs typeface="Calibri" pitchFamily="34" charset="0"/>
              </a:rPr>
              <a:t>In the early 1800s textile mills spread across New England</a:t>
            </a:r>
          </a:p>
        </p:txBody>
      </p:sp>
      <p:pic>
        <p:nvPicPr>
          <p:cNvPr id="9" name="Picture 8" descr="http://www.trinityhistory.org/AmH/images/NE%20textile%20mi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063" y="1371600"/>
            <a:ext cx="8389937"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xit" presetSubtype="0" fill="hold" nodeType="withEffect">
                                  <p:stCondLst>
                                    <p:cond delay="0"/>
                                  </p:stCondLst>
                                  <p:childTnLst>
                                    <p:animEffect transition="out" filter="fade">
                                      <p:cBhvr>
                                        <p:cTn id="12" dur="500"/>
                                        <p:tgtEl>
                                          <p:spTgt spid="73734"/>
                                        </p:tgtEl>
                                      </p:cBhvr>
                                    </p:animEffect>
                                    <p:set>
                                      <p:cBhvr>
                                        <p:cTn id="13" dur="1" fill="hold">
                                          <p:stCondLst>
                                            <p:cond delay="499"/>
                                          </p:stCondLst>
                                        </p:cTn>
                                        <p:tgtEl>
                                          <p:spTgt spid="7373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3732"/>
                                        </p:tgtEl>
                                      </p:cBhvr>
                                    </p:animEffect>
                                    <p:set>
                                      <p:cBhvr>
                                        <p:cTn id="16" dur="1" fill="hold">
                                          <p:stCondLst>
                                            <p:cond delay="499"/>
                                          </p:stCondLst>
                                        </p:cTn>
                                        <p:tgtEl>
                                          <p:spTgt spid="7373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0482"/>
                                        </p:tgtEl>
                                      </p:cBhvr>
                                    </p:animEffect>
                                    <p:set>
                                      <p:cBhvr>
                                        <p:cTn id="19" dur="1" fill="hold">
                                          <p:stCondLst>
                                            <p:cond delay="499"/>
                                          </p:stCondLst>
                                        </p:cTn>
                                        <p:tgtEl>
                                          <p:spTgt spid="204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11" descr="Photo of FACTORIES OF LOWELL, MA. &#10;The factories of Lowell, Massachusetts, on the banks of the Merrimac River: American engraving, 18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063" y="3386138"/>
            <a:ext cx="8948737"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2531" name="Picture 8" descr="http://edu.glogster.com/media/3/6/89/19/689195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063" y="127000"/>
            <a:ext cx="475773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1"/>
          <p:cNvSpPr txBox="1">
            <a:spLocks noChangeArrowheads="1"/>
          </p:cNvSpPr>
          <p:nvPr/>
        </p:nvSpPr>
        <p:spPr bwMode="auto">
          <a:xfrm>
            <a:off x="4953000" y="304800"/>
            <a:ext cx="4038600" cy="1209675"/>
          </a:xfrm>
          <a:prstGeom prst="rect">
            <a:avLst/>
          </a:prstGeom>
          <a:solidFill>
            <a:srgbClr val="CCFFFF"/>
          </a:solidFill>
          <a:ln w="9525">
            <a:solidFill>
              <a:schemeClr val="tx1"/>
            </a:solidFill>
            <a:miter lim="800000"/>
            <a:headEnd/>
            <a:tailEnd/>
          </a:ln>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dirty="0">
                <a:latin typeface="Calibri" pitchFamily="34" charset="0"/>
                <a:cs typeface="Calibri" pitchFamily="34" charset="0"/>
              </a:rPr>
              <a:t>The most famous textile mill in America was the </a:t>
            </a:r>
            <a:r>
              <a:rPr lang="en-US" sz="3000" dirty="0">
                <a:solidFill>
                  <a:srgbClr val="FF0000"/>
                </a:solidFill>
                <a:latin typeface="Calibri" pitchFamily="34" charset="0"/>
                <a:cs typeface="Calibri" pitchFamily="34" charset="0"/>
              </a:rPr>
              <a:t>Lowell Mill in Boston</a:t>
            </a:r>
          </a:p>
        </p:txBody>
      </p:sp>
      <p:sp>
        <p:nvSpPr>
          <p:cNvPr id="22533" name="TextBox 1"/>
          <p:cNvSpPr txBox="1">
            <a:spLocks noChangeArrowheads="1"/>
          </p:cNvSpPr>
          <p:nvPr/>
        </p:nvSpPr>
        <p:spPr bwMode="auto">
          <a:xfrm>
            <a:off x="4953000" y="1771650"/>
            <a:ext cx="4038600" cy="1200150"/>
          </a:xfrm>
          <a:prstGeom prst="rect">
            <a:avLst/>
          </a:prstGeom>
          <a:solidFill>
            <a:srgbClr val="CCCCFF"/>
          </a:solidFill>
          <a:ln w="9525">
            <a:solidFill>
              <a:schemeClr val="tx1"/>
            </a:solidFill>
            <a:miter lim="800000"/>
            <a:headEnd/>
            <a:tailEnd/>
          </a:ln>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dirty="0">
                <a:latin typeface="Calibri" pitchFamily="34" charset="0"/>
                <a:cs typeface="Calibri" pitchFamily="34" charset="0"/>
              </a:rPr>
              <a:t>The Lowell Mill used </a:t>
            </a:r>
            <a:r>
              <a:rPr lang="en-US" sz="3000" dirty="0">
                <a:solidFill>
                  <a:srgbClr val="FF0000"/>
                </a:solidFill>
                <a:latin typeface="Calibri" pitchFamily="34" charset="0"/>
                <a:cs typeface="Calibri" pitchFamily="34" charset="0"/>
              </a:rPr>
              <a:t>mechanized machines to mass-produce textiles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12" descr="http://thebeachsideresident.com/wp-content/uploads/2010/04/2v6_Revolutions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039813"/>
            <a:ext cx="7620000"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1"/>
          <p:cNvSpPr txBox="1">
            <a:spLocks noChangeArrowheads="1"/>
          </p:cNvSpPr>
          <p:nvPr/>
        </p:nvSpPr>
        <p:spPr bwMode="auto">
          <a:xfrm>
            <a:off x="576263" y="76200"/>
            <a:ext cx="8034337" cy="839788"/>
          </a:xfrm>
          <a:prstGeom prst="rect">
            <a:avLst/>
          </a:prstGeom>
          <a:solidFill>
            <a:srgbClr val="FFCCFF"/>
          </a:solidFill>
          <a:ln w="9525">
            <a:solidFill>
              <a:schemeClr val="tx1"/>
            </a:solidFill>
            <a:miter lim="800000"/>
            <a:headEnd/>
            <a:tailEnd/>
          </a:ln>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dirty="0">
                <a:latin typeface="Calibri" pitchFamily="34" charset="0"/>
                <a:cs typeface="Calibri" pitchFamily="34" charset="0"/>
              </a:rPr>
              <a:t>Lowell employed young women (“Lowell girls”) </a:t>
            </a:r>
            <a:br>
              <a:rPr lang="en-US" sz="3000" dirty="0">
                <a:latin typeface="Calibri" pitchFamily="34" charset="0"/>
                <a:cs typeface="Calibri" pitchFamily="34" charset="0"/>
              </a:rPr>
            </a:br>
            <a:r>
              <a:rPr lang="en-US" sz="3000" dirty="0">
                <a:latin typeface="Calibri" pitchFamily="34" charset="0"/>
                <a:cs typeface="Calibri" pitchFamily="34" charset="0"/>
              </a:rPr>
              <a:t>from the country who lived in boarding houses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392363"/>
            <a:ext cx="8636000" cy="44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Box 4"/>
          <p:cNvSpPr txBox="1">
            <a:spLocks noChangeArrowheads="1"/>
          </p:cNvSpPr>
          <p:nvPr/>
        </p:nvSpPr>
        <p:spPr bwMode="auto">
          <a:xfrm>
            <a:off x="1066800" y="76200"/>
            <a:ext cx="7010400" cy="1274195"/>
          </a:xfrm>
          <a:prstGeom prst="rect">
            <a:avLst/>
          </a:prstGeom>
          <a:solidFill>
            <a:srgbClr val="CCFFCC"/>
          </a:solidFill>
          <a:ln w="9525">
            <a:solidFill>
              <a:schemeClr val="tx1"/>
            </a:solidFill>
            <a:miter lim="800000"/>
            <a:headEnd/>
            <a:tailEnd/>
          </a:ln>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200" dirty="0">
                <a:latin typeface="Calibri" pitchFamily="34" charset="0"/>
                <a:cs typeface="Calibri" pitchFamily="34" charset="0"/>
              </a:rPr>
              <a:t>In the early </a:t>
            </a:r>
            <a:r>
              <a:rPr lang="en-US" sz="3200" dirty="0">
                <a:solidFill>
                  <a:srgbClr val="FF0000"/>
                </a:solidFill>
                <a:latin typeface="Calibri" pitchFamily="34" charset="0"/>
                <a:cs typeface="Calibri" pitchFamily="34" charset="0"/>
              </a:rPr>
              <a:t>Antebellum era (1800-1840)</a:t>
            </a:r>
            <a:r>
              <a:rPr lang="en-US" sz="3200" dirty="0">
                <a:latin typeface="Calibri" pitchFamily="34" charset="0"/>
                <a:cs typeface="Calibri" pitchFamily="34" charset="0"/>
              </a:rPr>
              <a:t>, </a:t>
            </a:r>
            <a:br>
              <a:rPr lang="en-US" sz="3200" dirty="0">
                <a:latin typeface="Calibri" pitchFamily="34" charset="0"/>
                <a:cs typeface="Calibri" pitchFamily="34" charset="0"/>
              </a:rPr>
            </a:br>
            <a:r>
              <a:rPr lang="en-US" sz="3200" dirty="0">
                <a:latin typeface="Calibri" pitchFamily="34" charset="0"/>
                <a:cs typeface="Calibri" pitchFamily="34" charset="0"/>
              </a:rPr>
              <a:t>the U.S. economy grew </a:t>
            </a:r>
            <a:r>
              <a:rPr lang="en-US" sz="3200" dirty="0" smtClean="0">
                <a:latin typeface="Calibri" pitchFamily="34" charset="0"/>
                <a:cs typeface="Calibri" pitchFamily="34" charset="0"/>
              </a:rPr>
              <a:t>rapidly because of an </a:t>
            </a:r>
            <a:r>
              <a:rPr lang="en-US" sz="3200" u="sng" dirty="0" smtClean="0">
                <a:latin typeface="Calibri" pitchFamily="34" charset="0"/>
                <a:cs typeface="Calibri" pitchFamily="34" charset="0"/>
              </a:rPr>
              <a:t>Industrial Revolution</a:t>
            </a:r>
            <a:endParaRPr lang="en-US" sz="3200" u="sng" dirty="0">
              <a:latin typeface="Calibri" pitchFamily="34" charset="0"/>
              <a:cs typeface="Calibri" pitchFamily="34" charset="0"/>
            </a:endParaRPr>
          </a:p>
        </p:txBody>
      </p:sp>
      <p:sp>
        <p:nvSpPr>
          <p:cNvPr id="4100" name="Rectangle 1"/>
          <p:cNvSpPr>
            <a:spLocks noChangeArrowheads="1"/>
          </p:cNvSpPr>
          <p:nvPr/>
        </p:nvSpPr>
        <p:spPr bwMode="auto">
          <a:xfrm>
            <a:off x="8686800" y="2341563"/>
            <a:ext cx="381000" cy="2078037"/>
          </a:xfrm>
          <a:prstGeom prst="rect">
            <a:avLst/>
          </a:prstGeom>
          <a:solidFill>
            <a:schemeClr val="bg1"/>
          </a:solidFill>
          <a:ln w="9525" algn="ctr">
            <a:solidFill>
              <a:schemeClr val="bg1"/>
            </a:solidFill>
            <a:round/>
            <a:headEnd/>
            <a:tailEnd/>
          </a:ln>
        </p:spPr>
        <p:txBody>
          <a:bodyPr/>
          <a:lstStyle/>
          <a:p>
            <a:endParaRPr lang="en-US"/>
          </a:p>
        </p:txBody>
      </p:sp>
      <p:sp>
        <p:nvSpPr>
          <p:cNvPr id="4101" name="Rectangle 7"/>
          <p:cNvSpPr>
            <a:spLocks noChangeArrowheads="1"/>
          </p:cNvSpPr>
          <p:nvPr/>
        </p:nvSpPr>
        <p:spPr bwMode="auto">
          <a:xfrm>
            <a:off x="6324600" y="2362200"/>
            <a:ext cx="685800" cy="325438"/>
          </a:xfrm>
          <a:prstGeom prst="rect">
            <a:avLst/>
          </a:prstGeom>
          <a:solidFill>
            <a:schemeClr val="bg1"/>
          </a:solidFill>
          <a:ln w="9525" algn="ctr">
            <a:solidFill>
              <a:schemeClr val="bg1"/>
            </a:solidFill>
            <a:round/>
            <a:headEnd/>
            <a:tailEnd/>
          </a:ln>
        </p:spPr>
        <p:txBody>
          <a:bodyPr/>
          <a:lstStyle/>
          <a:p>
            <a:endParaRPr lang="en-US"/>
          </a:p>
        </p:txBody>
      </p:sp>
      <p:sp>
        <p:nvSpPr>
          <p:cNvPr id="4102" name="TextBox 8"/>
          <p:cNvSpPr txBox="1">
            <a:spLocks noChangeArrowheads="1"/>
          </p:cNvSpPr>
          <p:nvPr/>
        </p:nvSpPr>
        <p:spPr bwMode="auto">
          <a:xfrm>
            <a:off x="685800" y="1468437"/>
            <a:ext cx="7772400" cy="1274763"/>
          </a:xfrm>
          <a:prstGeom prst="rect">
            <a:avLst/>
          </a:prstGeom>
          <a:solidFill>
            <a:srgbClr val="CCFFFF"/>
          </a:solidFill>
          <a:ln w="9525">
            <a:solidFill>
              <a:schemeClr val="tx1"/>
            </a:solidFill>
            <a:miter lim="800000"/>
            <a:headEnd/>
            <a:tailEnd/>
          </a:ln>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200" dirty="0">
                <a:latin typeface="Calibri" pitchFamily="34" charset="0"/>
                <a:cs typeface="Calibri" pitchFamily="34" charset="0"/>
              </a:rPr>
              <a:t>The South, North, and West each developed specialized regional economies that became connected into a national market economy</a:t>
            </a:r>
          </a:p>
        </p:txBody>
      </p:sp>
      <p:sp>
        <p:nvSpPr>
          <p:cNvPr id="8" name="Freeform 6"/>
          <p:cNvSpPr>
            <a:spLocks/>
          </p:cNvSpPr>
          <p:nvPr/>
        </p:nvSpPr>
        <p:spPr bwMode="auto">
          <a:xfrm>
            <a:off x="4495800" y="4191000"/>
            <a:ext cx="2514600" cy="2519363"/>
          </a:xfrm>
          <a:custGeom>
            <a:avLst/>
            <a:gdLst>
              <a:gd name="T0" fmla="*/ 19051 w 1952626"/>
              <a:gd name="T1" fmla="*/ 1233487 h 1973521"/>
              <a:gd name="T2" fmla="*/ 66676 w 1952626"/>
              <a:gd name="T3" fmla="*/ 1319212 h 1973521"/>
              <a:gd name="T4" fmla="*/ 57151 w 1952626"/>
              <a:gd name="T5" fmla="*/ 1466850 h 1973521"/>
              <a:gd name="T6" fmla="*/ 161926 w 1952626"/>
              <a:gd name="T7" fmla="*/ 1538287 h 1973521"/>
              <a:gd name="T8" fmla="*/ 252413 w 1952626"/>
              <a:gd name="T9" fmla="*/ 1528762 h 1973521"/>
              <a:gd name="T10" fmla="*/ 314326 w 1952626"/>
              <a:gd name="T11" fmla="*/ 1538287 h 1973521"/>
              <a:gd name="T12" fmla="*/ 423863 w 1952626"/>
              <a:gd name="T13" fmla="*/ 1581150 h 1973521"/>
              <a:gd name="T14" fmla="*/ 476251 w 1952626"/>
              <a:gd name="T15" fmla="*/ 1576387 h 1973521"/>
              <a:gd name="T16" fmla="*/ 514351 w 1952626"/>
              <a:gd name="T17" fmla="*/ 1533525 h 1973521"/>
              <a:gd name="T18" fmla="*/ 595313 w 1952626"/>
              <a:gd name="T19" fmla="*/ 1576387 h 1973521"/>
              <a:gd name="T20" fmla="*/ 542926 w 1952626"/>
              <a:gd name="T21" fmla="*/ 1500187 h 1973521"/>
              <a:gd name="T22" fmla="*/ 547688 w 1952626"/>
              <a:gd name="T23" fmla="*/ 1404937 h 1973521"/>
              <a:gd name="T24" fmla="*/ 876301 w 1952626"/>
              <a:gd name="T25" fmla="*/ 1357312 h 1973521"/>
              <a:gd name="T26" fmla="*/ 976313 w 1952626"/>
              <a:gd name="T27" fmla="*/ 1381125 h 1973521"/>
              <a:gd name="T28" fmla="*/ 1071563 w 1952626"/>
              <a:gd name="T29" fmla="*/ 1433512 h 1973521"/>
              <a:gd name="T30" fmla="*/ 1119188 w 1952626"/>
              <a:gd name="T31" fmla="*/ 1414462 h 1973521"/>
              <a:gd name="T32" fmla="*/ 1209676 w 1952626"/>
              <a:gd name="T33" fmla="*/ 1390650 h 1973521"/>
              <a:gd name="T34" fmla="*/ 1300163 w 1952626"/>
              <a:gd name="T35" fmla="*/ 1481769 h 1973521"/>
              <a:gd name="T36" fmla="*/ 1327054 w 1952626"/>
              <a:gd name="T37" fmla="*/ 1528973 h 1973521"/>
              <a:gd name="T38" fmla="*/ 1394908 w 1952626"/>
              <a:gd name="T39" fmla="*/ 1729419 h 1973521"/>
              <a:gd name="T40" fmla="*/ 1485901 w 1952626"/>
              <a:gd name="T41" fmla="*/ 1766887 h 1973521"/>
              <a:gd name="T42" fmla="*/ 1505865 w 1952626"/>
              <a:gd name="T43" fmla="*/ 1874302 h 1973521"/>
              <a:gd name="T44" fmla="*/ 1676642 w 1952626"/>
              <a:gd name="T45" fmla="*/ 1960562 h 1973521"/>
              <a:gd name="T46" fmla="*/ 1676401 w 1952626"/>
              <a:gd name="T47" fmla="*/ 1700212 h 1973521"/>
              <a:gd name="T48" fmla="*/ 1624013 w 1952626"/>
              <a:gd name="T49" fmla="*/ 1638300 h 1973521"/>
              <a:gd name="T50" fmla="*/ 1576388 w 1952626"/>
              <a:gd name="T51" fmla="*/ 1552575 h 1973521"/>
              <a:gd name="T52" fmla="*/ 1566863 w 1952626"/>
              <a:gd name="T53" fmla="*/ 1504950 h 1973521"/>
              <a:gd name="T54" fmla="*/ 1509713 w 1952626"/>
              <a:gd name="T55" fmla="*/ 1419225 h 1973521"/>
              <a:gd name="T56" fmla="*/ 1452563 w 1952626"/>
              <a:gd name="T57" fmla="*/ 1333500 h 1973521"/>
              <a:gd name="T58" fmla="*/ 1438276 w 1952626"/>
              <a:gd name="T59" fmla="*/ 1195387 h 1973521"/>
              <a:gd name="T60" fmla="*/ 1452563 w 1952626"/>
              <a:gd name="T61" fmla="*/ 1128712 h 1973521"/>
              <a:gd name="T62" fmla="*/ 1492251 w 1952626"/>
              <a:gd name="T63" fmla="*/ 1023937 h 1973521"/>
              <a:gd name="T64" fmla="*/ 1562101 w 1952626"/>
              <a:gd name="T65" fmla="*/ 962025 h 1973521"/>
              <a:gd name="T66" fmla="*/ 1647826 w 1952626"/>
              <a:gd name="T67" fmla="*/ 871537 h 1973521"/>
              <a:gd name="T68" fmla="*/ 1685926 w 1952626"/>
              <a:gd name="T69" fmla="*/ 766762 h 1973521"/>
              <a:gd name="T70" fmla="*/ 1785938 w 1952626"/>
              <a:gd name="T71" fmla="*/ 703262 h 1973521"/>
              <a:gd name="T72" fmla="*/ 1919288 w 1952626"/>
              <a:gd name="T73" fmla="*/ 595312 h 1973521"/>
              <a:gd name="T74" fmla="*/ 1890713 w 1952626"/>
              <a:gd name="T75" fmla="*/ 519112 h 1973521"/>
              <a:gd name="T76" fmla="*/ 1947863 w 1952626"/>
              <a:gd name="T77" fmla="*/ 428625 h 1973521"/>
              <a:gd name="T78" fmla="*/ 1895476 w 1952626"/>
              <a:gd name="T79" fmla="*/ 314325 h 1973521"/>
              <a:gd name="T80" fmla="*/ 1819276 w 1952626"/>
              <a:gd name="T81" fmla="*/ 266700 h 1973521"/>
              <a:gd name="T82" fmla="*/ 1800226 w 1952626"/>
              <a:gd name="T83" fmla="*/ 166687 h 1973521"/>
              <a:gd name="T84" fmla="*/ 1676401 w 1952626"/>
              <a:gd name="T85" fmla="*/ 85725 h 1973521"/>
              <a:gd name="T86" fmla="*/ 1604963 w 1952626"/>
              <a:gd name="T87" fmla="*/ 0 h 1973521"/>
              <a:gd name="T88" fmla="*/ 1504951 w 1952626"/>
              <a:gd name="T89" fmla="*/ 47625 h 1973521"/>
              <a:gd name="T90" fmla="*/ 1433513 w 1952626"/>
              <a:gd name="T91" fmla="*/ 152400 h 1973521"/>
              <a:gd name="T92" fmla="*/ 1376363 w 1952626"/>
              <a:gd name="T93" fmla="*/ 276225 h 1973521"/>
              <a:gd name="T94" fmla="*/ 1343026 w 1952626"/>
              <a:gd name="T95" fmla="*/ 404812 h 1973521"/>
              <a:gd name="T96" fmla="*/ 1285876 w 1952626"/>
              <a:gd name="T97" fmla="*/ 495300 h 1973521"/>
              <a:gd name="T98" fmla="*/ 1195388 w 1952626"/>
              <a:gd name="T99" fmla="*/ 566737 h 1973521"/>
              <a:gd name="T100" fmla="*/ 1133476 w 1952626"/>
              <a:gd name="T101" fmla="*/ 609600 h 1973521"/>
              <a:gd name="T102" fmla="*/ 1071563 w 1952626"/>
              <a:gd name="T103" fmla="*/ 695325 h 1973521"/>
              <a:gd name="T104" fmla="*/ 933451 w 1952626"/>
              <a:gd name="T105" fmla="*/ 733425 h 1973521"/>
              <a:gd name="T106" fmla="*/ 709613 w 1952626"/>
              <a:gd name="T107" fmla="*/ 762000 h 1973521"/>
              <a:gd name="T108" fmla="*/ 433388 w 1952626"/>
              <a:gd name="T109" fmla="*/ 790575 h 1973521"/>
              <a:gd name="T110" fmla="*/ 357188 w 1952626"/>
              <a:gd name="T111" fmla="*/ 895350 h 1973521"/>
              <a:gd name="T112" fmla="*/ 319088 w 1952626"/>
              <a:gd name="T113" fmla="*/ 1071562 h 1973521"/>
              <a:gd name="T114" fmla="*/ 4763 w 1952626"/>
              <a:gd name="T115" fmla="*/ 1090612 h 1973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52626" h="1973521">
                <a:moveTo>
                  <a:pt x="4763" y="1090612"/>
                </a:moveTo>
                <a:lnTo>
                  <a:pt x="4763" y="1090612"/>
                </a:lnTo>
                <a:cubicBezTo>
                  <a:pt x="3666" y="1110353"/>
                  <a:pt x="-5383" y="1193524"/>
                  <a:pt x="4763" y="1223962"/>
                </a:cubicBezTo>
                <a:cubicBezTo>
                  <a:pt x="6573" y="1229392"/>
                  <a:pt x="14288" y="1230312"/>
                  <a:pt x="19051" y="1233487"/>
                </a:cubicBezTo>
                <a:cubicBezTo>
                  <a:pt x="31018" y="1269394"/>
                  <a:pt x="14877" y="1225140"/>
                  <a:pt x="33338" y="1262062"/>
                </a:cubicBezTo>
                <a:cubicBezTo>
                  <a:pt x="35583" y="1266552"/>
                  <a:pt x="35663" y="1271961"/>
                  <a:pt x="38101" y="1276350"/>
                </a:cubicBezTo>
                <a:cubicBezTo>
                  <a:pt x="43660" y="1286357"/>
                  <a:pt x="50801" y="1295400"/>
                  <a:pt x="57151" y="1304925"/>
                </a:cubicBezTo>
                <a:lnTo>
                  <a:pt x="66676" y="1319212"/>
                </a:lnTo>
                <a:lnTo>
                  <a:pt x="76201" y="1333500"/>
                </a:lnTo>
                <a:cubicBezTo>
                  <a:pt x="74685" y="1350176"/>
                  <a:pt x="74603" y="1395426"/>
                  <a:pt x="61913" y="1414462"/>
                </a:cubicBezTo>
                <a:lnTo>
                  <a:pt x="52388" y="1428750"/>
                </a:lnTo>
                <a:cubicBezTo>
                  <a:pt x="53976" y="1441450"/>
                  <a:pt x="53783" y="1454502"/>
                  <a:pt x="57151" y="1466850"/>
                </a:cubicBezTo>
                <a:cubicBezTo>
                  <a:pt x="58657" y="1472372"/>
                  <a:pt x="65288" y="1475584"/>
                  <a:pt x="66676" y="1481137"/>
                </a:cubicBezTo>
                <a:cubicBezTo>
                  <a:pt x="70162" y="1495083"/>
                  <a:pt x="59740" y="1515644"/>
                  <a:pt x="71438" y="1524000"/>
                </a:cubicBezTo>
                <a:cubicBezTo>
                  <a:pt x="88281" y="1536031"/>
                  <a:pt x="112713" y="1527175"/>
                  <a:pt x="133351" y="1528762"/>
                </a:cubicBezTo>
                <a:cubicBezTo>
                  <a:pt x="142876" y="1531937"/>
                  <a:pt x="152186" y="1535852"/>
                  <a:pt x="161926" y="1538287"/>
                </a:cubicBezTo>
                <a:cubicBezTo>
                  <a:pt x="168276" y="1539875"/>
                  <a:pt x="174707" y="1541169"/>
                  <a:pt x="180976" y="1543050"/>
                </a:cubicBezTo>
                <a:cubicBezTo>
                  <a:pt x="190593" y="1545935"/>
                  <a:pt x="209551" y="1552575"/>
                  <a:pt x="209551" y="1552575"/>
                </a:cubicBezTo>
                <a:cubicBezTo>
                  <a:pt x="222251" y="1550987"/>
                  <a:pt x="236463" y="1554028"/>
                  <a:pt x="247651" y="1547812"/>
                </a:cubicBezTo>
                <a:cubicBezTo>
                  <a:pt x="253373" y="1544633"/>
                  <a:pt x="249835" y="1534778"/>
                  <a:pt x="252413" y="1528762"/>
                </a:cubicBezTo>
                <a:cubicBezTo>
                  <a:pt x="259593" y="1512008"/>
                  <a:pt x="261007" y="1514785"/>
                  <a:pt x="276226" y="1509712"/>
                </a:cubicBezTo>
                <a:cubicBezTo>
                  <a:pt x="280988" y="1512887"/>
                  <a:pt x="285394" y="1516677"/>
                  <a:pt x="290513" y="1519237"/>
                </a:cubicBezTo>
                <a:cubicBezTo>
                  <a:pt x="295003" y="1521482"/>
                  <a:pt x="300881" y="1520864"/>
                  <a:pt x="304801" y="1524000"/>
                </a:cubicBezTo>
                <a:cubicBezTo>
                  <a:pt x="309270" y="1527576"/>
                  <a:pt x="310279" y="1534240"/>
                  <a:pt x="314326" y="1538287"/>
                </a:cubicBezTo>
                <a:cubicBezTo>
                  <a:pt x="323558" y="1547519"/>
                  <a:pt x="331280" y="1548701"/>
                  <a:pt x="342901" y="1552575"/>
                </a:cubicBezTo>
                <a:cubicBezTo>
                  <a:pt x="351590" y="1565608"/>
                  <a:pt x="351675" y="1569703"/>
                  <a:pt x="366713" y="1576387"/>
                </a:cubicBezTo>
                <a:cubicBezTo>
                  <a:pt x="375888" y="1580465"/>
                  <a:pt x="395288" y="1585912"/>
                  <a:pt x="395288" y="1585912"/>
                </a:cubicBezTo>
                <a:cubicBezTo>
                  <a:pt x="404813" y="1584325"/>
                  <a:pt x="415226" y="1585468"/>
                  <a:pt x="423863" y="1581150"/>
                </a:cubicBezTo>
                <a:cubicBezTo>
                  <a:pt x="428983" y="1578590"/>
                  <a:pt x="428918" y="1570438"/>
                  <a:pt x="433388" y="1566862"/>
                </a:cubicBezTo>
                <a:cubicBezTo>
                  <a:pt x="437308" y="1563726"/>
                  <a:pt x="442913" y="1563687"/>
                  <a:pt x="447676" y="1562100"/>
                </a:cubicBezTo>
                <a:cubicBezTo>
                  <a:pt x="452438" y="1563687"/>
                  <a:pt x="457473" y="1564617"/>
                  <a:pt x="461963" y="1566862"/>
                </a:cubicBezTo>
                <a:cubicBezTo>
                  <a:pt x="467083" y="1569422"/>
                  <a:pt x="470605" y="1575446"/>
                  <a:pt x="476251" y="1576387"/>
                </a:cubicBezTo>
                <a:cubicBezTo>
                  <a:pt x="481203" y="1577212"/>
                  <a:pt x="485776" y="1573212"/>
                  <a:pt x="490538" y="1571625"/>
                </a:cubicBezTo>
                <a:cubicBezTo>
                  <a:pt x="492126" y="1566862"/>
                  <a:pt x="494212" y="1562238"/>
                  <a:pt x="495301" y="1557337"/>
                </a:cubicBezTo>
                <a:cubicBezTo>
                  <a:pt x="497396" y="1547911"/>
                  <a:pt x="494031" y="1536302"/>
                  <a:pt x="500063" y="1528762"/>
                </a:cubicBezTo>
                <a:cubicBezTo>
                  <a:pt x="503199" y="1524842"/>
                  <a:pt x="509588" y="1531937"/>
                  <a:pt x="514351" y="1533525"/>
                </a:cubicBezTo>
                <a:cubicBezTo>
                  <a:pt x="517526" y="1538287"/>
                  <a:pt x="519022" y="1544779"/>
                  <a:pt x="523876" y="1547812"/>
                </a:cubicBezTo>
                <a:cubicBezTo>
                  <a:pt x="532390" y="1553133"/>
                  <a:pt x="552451" y="1557337"/>
                  <a:pt x="552451" y="1557337"/>
                </a:cubicBezTo>
                <a:cubicBezTo>
                  <a:pt x="557213" y="1560512"/>
                  <a:pt x="561508" y="1564537"/>
                  <a:pt x="566738" y="1566862"/>
                </a:cubicBezTo>
                <a:cubicBezTo>
                  <a:pt x="575913" y="1570940"/>
                  <a:pt x="595313" y="1576387"/>
                  <a:pt x="595313" y="1576387"/>
                </a:cubicBezTo>
                <a:cubicBezTo>
                  <a:pt x="593726" y="1571625"/>
                  <a:pt x="594101" y="1565650"/>
                  <a:pt x="590551" y="1562100"/>
                </a:cubicBezTo>
                <a:cubicBezTo>
                  <a:pt x="587001" y="1558550"/>
                  <a:pt x="580440" y="1560122"/>
                  <a:pt x="576263" y="1557337"/>
                </a:cubicBezTo>
                <a:cubicBezTo>
                  <a:pt x="570659" y="1553601"/>
                  <a:pt x="566738" y="1547812"/>
                  <a:pt x="561976" y="1543050"/>
                </a:cubicBezTo>
                <a:cubicBezTo>
                  <a:pt x="550641" y="1509045"/>
                  <a:pt x="558020" y="1522829"/>
                  <a:pt x="542926" y="1500187"/>
                </a:cubicBezTo>
                <a:cubicBezTo>
                  <a:pt x="554521" y="1465402"/>
                  <a:pt x="562192" y="1474047"/>
                  <a:pt x="533401" y="1466850"/>
                </a:cubicBezTo>
                <a:cubicBezTo>
                  <a:pt x="530226" y="1462087"/>
                  <a:pt x="524351" y="1458266"/>
                  <a:pt x="523876" y="1452562"/>
                </a:cubicBezTo>
                <a:cubicBezTo>
                  <a:pt x="522682" y="1438236"/>
                  <a:pt x="522209" y="1422558"/>
                  <a:pt x="528638" y="1409700"/>
                </a:cubicBezTo>
                <a:cubicBezTo>
                  <a:pt x="531565" y="1403846"/>
                  <a:pt x="541152" y="1405290"/>
                  <a:pt x="547688" y="1404937"/>
                </a:cubicBezTo>
                <a:cubicBezTo>
                  <a:pt x="600023" y="1402108"/>
                  <a:pt x="652463" y="1401762"/>
                  <a:pt x="704851" y="1400175"/>
                </a:cubicBezTo>
                <a:cubicBezTo>
                  <a:pt x="752088" y="1368683"/>
                  <a:pt x="683214" y="1411061"/>
                  <a:pt x="819151" y="1385887"/>
                </a:cubicBezTo>
                <a:cubicBezTo>
                  <a:pt x="830407" y="1383802"/>
                  <a:pt x="836866" y="1370457"/>
                  <a:pt x="847726" y="1366837"/>
                </a:cubicBezTo>
                <a:lnTo>
                  <a:pt x="876301" y="1357312"/>
                </a:lnTo>
                <a:lnTo>
                  <a:pt x="890588" y="1352550"/>
                </a:lnTo>
                <a:cubicBezTo>
                  <a:pt x="908051" y="1354137"/>
                  <a:pt x="926341" y="1351767"/>
                  <a:pt x="942976" y="1357312"/>
                </a:cubicBezTo>
                <a:cubicBezTo>
                  <a:pt x="947739" y="1358900"/>
                  <a:pt x="943653" y="1368682"/>
                  <a:pt x="947738" y="1371600"/>
                </a:cubicBezTo>
                <a:cubicBezTo>
                  <a:pt x="955908" y="1377436"/>
                  <a:pt x="966788" y="1377950"/>
                  <a:pt x="976313" y="1381125"/>
                </a:cubicBezTo>
                <a:lnTo>
                  <a:pt x="990601" y="1385887"/>
                </a:lnTo>
                <a:cubicBezTo>
                  <a:pt x="1017899" y="1426836"/>
                  <a:pt x="981550" y="1378646"/>
                  <a:pt x="1014413" y="1404937"/>
                </a:cubicBezTo>
                <a:cubicBezTo>
                  <a:pt x="1018883" y="1408513"/>
                  <a:pt x="1019084" y="1416191"/>
                  <a:pt x="1023938" y="1419225"/>
                </a:cubicBezTo>
                <a:cubicBezTo>
                  <a:pt x="1028559" y="1422113"/>
                  <a:pt x="1062436" y="1431991"/>
                  <a:pt x="1071563" y="1433512"/>
                </a:cubicBezTo>
                <a:cubicBezTo>
                  <a:pt x="1074695" y="1434034"/>
                  <a:pt x="1077913" y="1433512"/>
                  <a:pt x="1081088" y="1433512"/>
                </a:cubicBezTo>
                <a:lnTo>
                  <a:pt x="1071563" y="1433512"/>
                </a:lnTo>
                <a:cubicBezTo>
                  <a:pt x="1085851" y="1431925"/>
                  <a:pt x="1101079" y="1434089"/>
                  <a:pt x="1114426" y="1428750"/>
                </a:cubicBezTo>
                <a:cubicBezTo>
                  <a:pt x="1119087" y="1426886"/>
                  <a:pt x="1116052" y="1418382"/>
                  <a:pt x="1119188" y="1414462"/>
                </a:cubicBezTo>
                <a:cubicBezTo>
                  <a:pt x="1122764" y="1409992"/>
                  <a:pt x="1128713" y="1408112"/>
                  <a:pt x="1133476" y="1404937"/>
                </a:cubicBezTo>
                <a:cubicBezTo>
                  <a:pt x="1142165" y="1391904"/>
                  <a:pt x="1142250" y="1387809"/>
                  <a:pt x="1157288" y="1381125"/>
                </a:cubicBezTo>
                <a:cubicBezTo>
                  <a:pt x="1166463" y="1377047"/>
                  <a:pt x="1185863" y="1371600"/>
                  <a:pt x="1185863" y="1371600"/>
                </a:cubicBezTo>
                <a:cubicBezTo>
                  <a:pt x="1218038" y="1382323"/>
                  <a:pt x="1183164" y="1367451"/>
                  <a:pt x="1209676" y="1390650"/>
                </a:cubicBezTo>
                <a:cubicBezTo>
                  <a:pt x="1218291" y="1398188"/>
                  <a:pt x="1228726" y="1403350"/>
                  <a:pt x="1238251" y="1409700"/>
                </a:cubicBezTo>
                <a:cubicBezTo>
                  <a:pt x="1238083" y="1417848"/>
                  <a:pt x="1237914" y="1425996"/>
                  <a:pt x="1237746" y="1434144"/>
                </a:cubicBezTo>
                <a:cubicBezTo>
                  <a:pt x="1265042" y="1475087"/>
                  <a:pt x="1265948" y="1450230"/>
                  <a:pt x="1276351" y="1458167"/>
                </a:cubicBezTo>
                <a:cubicBezTo>
                  <a:pt x="1286754" y="1466104"/>
                  <a:pt x="1294607" y="1477941"/>
                  <a:pt x="1300163" y="1481769"/>
                </a:cubicBezTo>
                <a:cubicBezTo>
                  <a:pt x="1305719" y="1485597"/>
                  <a:pt x="1304244" y="1476445"/>
                  <a:pt x="1309688" y="1481137"/>
                </a:cubicBezTo>
                <a:cubicBezTo>
                  <a:pt x="1315132" y="1485829"/>
                  <a:pt x="1313204" y="1503381"/>
                  <a:pt x="1332828" y="1509923"/>
                </a:cubicBezTo>
                <a:cubicBezTo>
                  <a:pt x="1336003" y="1514685"/>
                  <a:pt x="1363038" y="1516062"/>
                  <a:pt x="1362076" y="1519237"/>
                </a:cubicBezTo>
                <a:cubicBezTo>
                  <a:pt x="1361114" y="1522412"/>
                  <a:pt x="1329575" y="1522483"/>
                  <a:pt x="1327054" y="1528973"/>
                </a:cubicBezTo>
                <a:cubicBezTo>
                  <a:pt x="1324533" y="1535463"/>
                  <a:pt x="1341904" y="1551864"/>
                  <a:pt x="1346947" y="1558179"/>
                </a:cubicBezTo>
                <a:cubicBezTo>
                  <a:pt x="1351990" y="1564494"/>
                  <a:pt x="1369287" y="1530945"/>
                  <a:pt x="1357313" y="1566862"/>
                </a:cubicBezTo>
                <a:cubicBezTo>
                  <a:pt x="1354137" y="1595451"/>
                  <a:pt x="1336255" y="1616180"/>
                  <a:pt x="1342521" y="1643273"/>
                </a:cubicBezTo>
                <a:cubicBezTo>
                  <a:pt x="1348787" y="1670366"/>
                  <a:pt x="1384589" y="1711956"/>
                  <a:pt x="1394908" y="1729419"/>
                </a:cubicBezTo>
                <a:cubicBezTo>
                  <a:pt x="1405227" y="1746882"/>
                  <a:pt x="1404770" y="1754819"/>
                  <a:pt x="1414295" y="1757994"/>
                </a:cubicBezTo>
                <a:lnTo>
                  <a:pt x="1447801" y="1752600"/>
                </a:lnTo>
                <a:cubicBezTo>
                  <a:pt x="1452563" y="1754187"/>
                  <a:pt x="1457218" y="1756144"/>
                  <a:pt x="1462088" y="1757362"/>
                </a:cubicBezTo>
                <a:cubicBezTo>
                  <a:pt x="1483316" y="1762670"/>
                  <a:pt x="1476509" y="1757497"/>
                  <a:pt x="1485901" y="1766887"/>
                </a:cubicBezTo>
                <a:lnTo>
                  <a:pt x="1446454" y="1786358"/>
                </a:lnTo>
                <a:cubicBezTo>
                  <a:pt x="1459154" y="1792708"/>
                  <a:pt x="1462846" y="1801229"/>
                  <a:pt x="1469016" y="1809960"/>
                </a:cubicBezTo>
                <a:cubicBezTo>
                  <a:pt x="1475186" y="1818691"/>
                  <a:pt x="1477331" y="1828022"/>
                  <a:pt x="1483472" y="1838746"/>
                </a:cubicBezTo>
                <a:cubicBezTo>
                  <a:pt x="1489614" y="1849470"/>
                  <a:pt x="1501103" y="1872715"/>
                  <a:pt x="1505865" y="1874302"/>
                </a:cubicBezTo>
                <a:cubicBezTo>
                  <a:pt x="1508246" y="1877212"/>
                  <a:pt x="1533261" y="1880568"/>
                  <a:pt x="1544638" y="1884361"/>
                </a:cubicBezTo>
                <a:cubicBezTo>
                  <a:pt x="1556015" y="1888154"/>
                  <a:pt x="1563977" y="1882739"/>
                  <a:pt x="1574127" y="1897062"/>
                </a:cubicBezTo>
                <a:cubicBezTo>
                  <a:pt x="1584277" y="1911385"/>
                  <a:pt x="1588455" y="1959715"/>
                  <a:pt x="1605541" y="1970298"/>
                </a:cubicBezTo>
                <a:cubicBezTo>
                  <a:pt x="1622627" y="1980881"/>
                  <a:pt x="1633780" y="1962150"/>
                  <a:pt x="1676642" y="1960562"/>
                </a:cubicBezTo>
                <a:cubicBezTo>
                  <a:pt x="1675055" y="1946275"/>
                  <a:pt x="1690320" y="1895475"/>
                  <a:pt x="1693022" y="1866900"/>
                </a:cubicBezTo>
                <a:cubicBezTo>
                  <a:pt x="1695724" y="1838325"/>
                  <a:pt x="1692448" y="1812131"/>
                  <a:pt x="1692853" y="1789112"/>
                </a:cubicBezTo>
                <a:cubicBezTo>
                  <a:pt x="1693258" y="1766093"/>
                  <a:pt x="1700213" y="1731962"/>
                  <a:pt x="1695451" y="1728787"/>
                </a:cubicBezTo>
                <a:cubicBezTo>
                  <a:pt x="1689101" y="1719262"/>
                  <a:pt x="1680022" y="1711072"/>
                  <a:pt x="1676401" y="1700212"/>
                </a:cubicBezTo>
                <a:cubicBezTo>
                  <a:pt x="1672527" y="1688593"/>
                  <a:pt x="1671344" y="1680869"/>
                  <a:pt x="1662113" y="1671637"/>
                </a:cubicBezTo>
                <a:cubicBezTo>
                  <a:pt x="1658066" y="1667590"/>
                  <a:pt x="1652588" y="1665287"/>
                  <a:pt x="1647826" y="1662112"/>
                </a:cubicBezTo>
                <a:cubicBezTo>
                  <a:pt x="1644651" y="1657350"/>
                  <a:pt x="1642348" y="1651872"/>
                  <a:pt x="1638301" y="1647825"/>
                </a:cubicBezTo>
                <a:cubicBezTo>
                  <a:pt x="1634253" y="1643778"/>
                  <a:pt x="1627188" y="1643063"/>
                  <a:pt x="1624013" y="1638300"/>
                </a:cubicBezTo>
                <a:cubicBezTo>
                  <a:pt x="1620382" y="1632854"/>
                  <a:pt x="1621829" y="1625266"/>
                  <a:pt x="1619251" y="1619250"/>
                </a:cubicBezTo>
                <a:cubicBezTo>
                  <a:pt x="1616996" y="1613989"/>
                  <a:pt x="1612286" y="1610082"/>
                  <a:pt x="1609726" y="1604962"/>
                </a:cubicBezTo>
                <a:cubicBezTo>
                  <a:pt x="1598224" y="1581959"/>
                  <a:pt x="1614759" y="1597206"/>
                  <a:pt x="1590676" y="1581150"/>
                </a:cubicBezTo>
                <a:cubicBezTo>
                  <a:pt x="1587538" y="1571738"/>
                  <a:pt x="1584781" y="1559290"/>
                  <a:pt x="1576388" y="1552575"/>
                </a:cubicBezTo>
                <a:cubicBezTo>
                  <a:pt x="1572468" y="1549439"/>
                  <a:pt x="1566762" y="1549676"/>
                  <a:pt x="1562101" y="1547812"/>
                </a:cubicBezTo>
                <a:cubicBezTo>
                  <a:pt x="1558805" y="1546494"/>
                  <a:pt x="1555751" y="1544637"/>
                  <a:pt x="1552576" y="1543050"/>
                </a:cubicBezTo>
                <a:lnTo>
                  <a:pt x="1576388" y="1547812"/>
                </a:lnTo>
                <a:cubicBezTo>
                  <a:pt x="1573213" y="1533525"/>
                  <a:pt x="1568078" y="1519535"/>
                  <a:pt x="1566863" y="1504950"/>
                </a:cubicBezTo>
                <a:cubicBezTo>
                  <a:pt x="1565335" y="1486615"/>
                  <a:pt x="1583744" y="1492713"/>
                  <a:pt x="1566863" y="1471612"/>
                </a:cubicBezTo>
                <a:cubicBezTo>
                  <a:pt x="1563727" y="1467692"/>
                  <a:pt x="1557338" y="1468437"/>
                  <a:pt x="1552576" y="1466850"/>
                </a:cubicBezTo>
                <a:cubicBezTo>
                  <a:pt x="1543051" y="1460500"/>
                  <a:pt x="1527621" y="1458660"/>
                  <a:pt x="1524001" y="1447800"/>
                </a:cubicBezTo>
                <a:cubicBezTo>
                  <a:pt x="1517428" y="1428082"/>
                  <a:pt x="1522023" y="1437689"/>
                  <a:pt x="1509713" y="1419225"/>
                </a:cubicBezTo>
                <a:cubicBezTo>
                  <a:pt x="1508126" y="1414462"/>
                  <a:pt x="1506169" y="1409807"/>
                  <a:pt x="1504951" y="1404937"/>
                </a:cubicBezTo>
                <a:cubicBezTo>
                  <a:pt x="1501328" y="1390447"/>
                  <a:pt x="1499890" y="1358801"/>
                  <a:pt x="1481138" y="1352550"/>
                </a:cubicBezTo>
                <a:cubicBezTo>
                  <a:pt x="1469518" y="1348676"/>
                  <a:pt x="1461795" y="1347494"/>
                  <a:pt x="1452563" y="1338262"/>
                </a:cubicBezTo>
                <a:cubicBezTo>
                  <a:pt x="1452563" y="1336675"/>
                  <a:pt x="1454151" y="1334294"/>
                  <a:pt x="1452563" y="1333500"/>
                </a:cubicBezTo>
                <a:cubicBezTo>
                  <a:pt x="1450976" y="1332706"/>
                  <a:pt x="1446213" y="1333500"/>
                  <a:pt x="1443038" y="1333500"/>
                </a:cubicBezTo>
                <a:cubicBezTo>
                  <a:pt x="1428307" y="1294217"/>
                  <a:pt x="1441451" y="1282700"/>
                  <a:pt x="1443038" y="1266825"/>
                </a:cubicBezTo>
                <a:cubicBezTo>
                  <a:pt x="1444626" y="1250950"/>
                  <a:pt x="1452563" y="1238250"/>
                  <a:pt x="1452563" y="1238250"/>
                </a:cubicBezTo>
                <a:cubicBezTo>
                  <a:pt x="1449371" y="1219093"/>
                  <a:pt x="1451669" y="1208780"/>
                  <a:pt x="1438276" y="1195387"/>
                </a:cubicBezTo>
                <a:cubicBezTo>
                  <a:pt x="1434229" y="1191340"/>
                  <a:pt x="1428751" y="1189037"/>
                  <a:pt x="1423988" y="1185862"/>
                </a:cubicBezTo>
                <a:cubicBezTo>
                  <a:pt x="1427163" y="1181100"/>
                  <a:pt x="1431188" y="1176805"/>
                  <a:pt x="1433513" y="1171575"/>
                </a:cubicBezTo>
                <a:cubicBezTo>
                  <a:pt x="1437591" y="1162400"/>
                  <a:pt x="1437469" y="1151354"/>
                  <a:pt x="1443038" y="1143000"/>
                </a:cubicBezTo>
                <a:cubicBezTo>
                  <a:pt x="1446213" y="1138237"/>
                  <a:pt x="1450238" y="1133943"/>
                  <a:pt x="1452563" y="1128712"/>
                </a:cubicBezTo>
                <a:cubicBezTo>
                  <a:pt x="1456641" y="1119537"/>
                  <a:pt x="1460119" y="1109982"/>
                  <a:pt x="1462088" y="1100137"/>
                </a:cubicBezTo>
                <a:cubicBezTo>
                  <a:pt x="1463676" y="1092200"/>
                  <a:pt x="1462835" y="1083353"/>
                  <a:pt x="1466851" y="1076325"/>
                </a:cubicBezTo>
                <a:cubicBezTo>
                  <a:pt x="1469691" y="1071355"/>
                  <a:pt x="1476376" y="1069975"/>
                  <a:pt x="1481138" y="1066800"/>
                </a:cubicBezTo>
                <a:cubicBezTo>
                  <a:pt x="1489521" y="1041652"/>
                  <a:pt x="1470416" y="1056688"/>
                  <a:pt x="1492251" y="1023937"/>
                </a:cubicBezTo>
                <a:cubicBezTo>
                  <a:pt x="1503537" y="1007008"/>
                  <a:pt x="1514476" y="1015374"/>
                  <a:pt x="1514476" y="1000125"/>
                </a:cubicBezTo>
                <a:lnTo>
                  <a:pt x="1519238" y="1000125"/>
                </a:lnTo>
                <a:cubicBezTo>
                  <a:pt x="1530351" y="992187"/>
                  <a:pt x="1542369" y="985385"/>
                  <a:pt x="1552576" y="976312"/>
                </a:cubicBezTo>
                <a:cubicBezTo>
                  <a:pt x="1556854" y="972509"/>
                  <a:pt x="1557793" y="965794"/>
                  <a:pt x="1562101" y="962025"/>
                </a:cubicBezTo>
                <a:cubicBezTo>
                  <a:pt x="1570716" y="954487"/>
                  <a:pt x="1590676" y="942975"/>
                  <a:pt x="1590676" y="942975"/>
                </a:cubicBezTo>
                <a:cubicBezTo>
                  <a:pt x="1593851" y="938212"/>
                  <a:pt x="1596398" y="932965"/>
                  <a:pt x="1600201" y="928687"/>
                </a:cubicBezTo>
                <a:cubicBezTo>
                  <a:pt x="1609150" y="918619"/>
                  <a:pt x="1621304" y="911320"/>
                  <a:pt x="1628776" y="900112"/>
                </a:cubicBezTo>
                <a:lnTo>
                  <a:pt x="1647826" y="871537"/>
                </a:lnTo>
                <a:cubicBezTo>
                  <a:pt x="1660860" y="832433"/>
                  <a:pt x="1641194" y="894548"/>
                  <a:pt x="1657351" y="819150"/>
                </a:cubicBezTo>
                <a:cubicBezTo>
                  <a:pt x="1659455" y="809333"/>
                  <a:pt x="1663701" y="800100"/>
                  <a:pt x="1666876" y="790575"/>
                </a:cubicBezTo>
                <a:cubicBezTo>
                  <a:pt x="1668463" y="785812"/>
                  <a:pt x="1667461" y="779072"/>
                  <a:pt x="1671638" y="776287"/>
                </a:cubicBezTo>
                <a:cubicBezTo>
                  <a:pt x="1676401" y="773112"/>
                  <a:pt x="1680806" y="769322"/>
                  <a:pt x="1685926" y="766762"/>
                </a:cubicBezTo>
                <a:cubicBezTo>
                  <a:pt x="1697484" y="760983"/>
                  <a:pt x="1712076" y="760496"/>
                  <a:pt x="1724026" y="757237"/>
                </a:cubicBezTo>
                <a:cubicBezTo>
                  <a:pt x="1733712" y="754595"/>
                  <a:pt x="1752601" y="747712"/>
                  <a:pt x="1752601" y="747712"/>
                </a:cubicBezTo>
                <a:cubicBezTo>
                  <a:pt x="1757363" y="742950"/>
                  <a:pt x="1761332" y="740833"/>
                  <a:pt x="1766888" y="733425"/>
                </a:cubicBezTo>
                <a:cubicBezTo>
                  <a:pt x="1772444" y="726017"/>
                  <a:pt x="1779059" y="716227"/>
                  <a:pt x="1785938" y="703262"/>
                </a:cubicBezTo>
                <a:cubicBezTo>
                  <a:pt x="1792817" y="690297"/>
                  <a:pt x="1808163" y="665162"/>
                  <a:pt x="1808163" y="655637"/>
                </a:cubicBezTo>
                <a:lnTo>
                  <a:pt x="1838326" y="638175"/>
                </a:lnTo>
                <a:cubicBezTo>
                  <a:pt x="1849438" y="630237"/>
                  <a:pt x="1858984" y="619434"/>
                  <a:pt x="1871663" y="614362"/>
                </a:cubicBezTo>
                <a:cubicBezTo>
                  <a:pt x="1926388" y="592472"/>
                  <a:pt x="1897769" y="627592"/>
                  <a:pt x="1919288" y="595312"/>
                </a:cubicBezTo>
                <a:cubicBezTo>
                  <a:pt x="1917701" y="585787"/>
                  <a:pt x="1919317" y="575121"/>
                  <a:pt x="1914526" y="566737"/>
                </a:cubicBezTo>
                <a:cubicBezTo>
                  <a:pt x="1912035" y="562378"/>
                  <a:pt x="1904158" y="565111"/>
                  <a:pt x="1900238" y="561975"/>
                </a:cubicBezTo>
                <a:cubicBezTo>
                  <a:pt x="1895768" y="558399"/>
                  <a:pt x="1893888" y="552450"/>
                  <a:pt x="1890713" y="547687"/>
                </a:cubicBezTo>
                <a:cubicBezTo>
                  <a:pt x="1887538" y="538163"/>
                  <a:pt x="1881189" y="528636"/>
                  <a:pt x="1890713" y="519112"/>
                </a:cubicBezTo>
                <a:cubicBezTo>
                  <a:pt x="1894263" y="515562"/>
                  <a:pt x="1900238" y="515937"/>
                  <a:pt x="1905001" y="514350"/>
                </a:cubicBezTo>
                <a:cubicBezTo>
                  <a:pt x="1914526" y="508000"/>
                  <a:pt x="1927226" y="504825"/>
                  <a:pt x="1933576" y="495300"/>
                </a:cubicBezTo>
                <a:lnTo>
                  <a:pt x="1952626" y="466725"/>
                </a:lnTo>
                <a:cubicBezTo>
                  <a:pt x="1951038" y="454025"/>
                  <a:pt x="1950153" y="441217"/>
                  <a:pt x="1947863" y="428625"/>
                </a:cubicBezTo>
                <a:cubicBezTo>
                  <a:pt x="1943854" y="406575"/>
                  <a:pt x="1942964" y="421173"/>
                  <a:pt x="1933576" y="400050"/>
                </a:cubicBezTo>
                <a:cubicBezTo>
                  <a:pt x="1929498" y="390875"/>
                  <a:pt x="1929620" y="379829"/>
                  <a:pt x="1924051" y="371475"/>
                </a:cubicBezTo>
                <a:cubicBezTo>
                  <a:pt x="1920876" y="366712"/>
                  <a:pt x="1916851" y="362418"/>
                  <a:pt x="1914526" y="357187"/>
                </a:cubicBezTo>
                <a:cubicBezTo>
                  <a:pt x="1910110" y="347251"/>
                  <a:pt x="1906626" y="323245"/>
                  <a:pt x="1895476" y="314325"/>
                </a:cubicBezTo>
                <a:cubicBezTo>
                  <a:pt x="1891556" y="311189"/>
                  <a:pt x="1886127" y="310460"/>
                  <a:pt x="1881188" y="309562"/>
                </a:cubicBezTo>
                <a:cubicBezTo>
                  <a:pt x="1868596" y="307272"/>
                  <a:pt x="1855788" y="306387"/>
                  <a:pt x="1843088" y="304800"/>
                </a:cubicBezTo>
                <a:cubicBezTo>
                  <a:pt x="1841501" y="300037"/>
                  <a:pt x="1841462" y="294432"/>
                  <a:pt x="1838326" y="290512"/>
                </a:cubicBezTo>
                <a:cubicBezTo>
                  <a:pt x="1813706" y="259737"/>
                  <a:pt x="1831246" y="302612"/>
                  <a:pt x="1819276" y="266700"/>
                </a:cubicBezTo>
                <a:cubicBezTo>
                  <a:pt x="1824092" y="259476"/>
                  <a:pt x="1833563" y="247984"/>
                  <a:pt x="1833563" y="238125"/>
                </a:cubicBezTo>
                <a:cubicBezTo>
                  <a:pt x="1833563" y="219009"/>
                  <a:pt x="1834423" y="199246"/>
                  <a:pt x="1828801" y="180975"/>
                </a:cubicBezTo>
                <a:cubicBezTo>
                  <a:pt x="1827325" y="176177"/>
                  <a:pt x="1819003" y="178457"/>
                  <a:pt x="1814513" y="176212"/>
                </a:cubicBezTo>
                <a:cubicBezTo>
                  <a:pt x="1809394" y="173652"/>
                  <a:pt x="1805345" y="169247"/>
                  <a:pt x="1800226" y="166687"/>
                </a:cubicBezTo>
                <a:cubicBezTo>
                  <a:pt x="1784271" y="158710"/>
                  <a:pt x="1756648" y="158670"/>
                  <a:pt x="1743076" y="157162"/>
                </a:cubicBezTo>
                <a:cubicBezTo>
                  <a:pt x="1733551" y="150812"/>
                  <a:pt x="1720851" y="147637"/>
                  <a:pt x="1714501" y="138112"/>
                </a:cubicBezTo>
                <a:cubicBezTo>
                  <a:pt x="1701801" y="119062"/>
                  <a:pt x="1709738" y="127000"/>
                  <a:pt x="1690688" y="114300"/>
                </a:cubicBezTo>
                <a:cubicBezTo>
                  <a:pt x="1682125" y="101455"/>
                  <a:pt x="1679687" y="100514"/>
                  <a:pt x="1676401" y="85725"/>
                </a:cubicBezTo>
                <a:cubicBezTo>
                  <a:pt x="1674392" y="76687"/>
                  <a:pt x="1672830" y="53580"/>
                  <a:pt x="1666876" y="42862"/>
                </a:cubicBezTo>
                <a:cubicBezTo>
                  <a:pt x="1661317" y="32855"/>
                  <a:pt x="1658686" y="17907"/>
                  <a:pt x="1647826" y="14287"/>
                </a:cubicBezTo>
                <a:lnTo>
                  <a:pt x="1619251" y="4762"/>
                </a:lnTo>
                <a:lnTo>
                  <a:pt x="1604963" y="0"/>
                </a:lnTo>
                <a:cubicBezTo>
                  <a:pt x="1587501" y="1587"/>
                  <a:pt x="1569721" y="1088"/>
                  <a:pt x="1552576" y="4762"/>
                </a:cubicBezTo>
                <a:cubicBezTo>
                  <a:pt x="1546979" y="5961"/>
                  <a:pt x="1543408" y="11727"/>
                  <a:pt x="1538288" y="14287"/>
                </a:cubicBezTo>
                <a:cubicBezTo>
                  <a:pt x="1533798" y="16532"/>
                  <a:pt x="1528763" y="17462"/>
                  <a:pt x="1524001" y="19050"/>
                </a:cubicBezTo>
                <a:lnTo>
                  <a:pt x="1504951" y="47625"/>
                </a:lnTo>
                <a:cubicBezTo>
                  <a:pt x="1501776" y="52387"/>
                  <a:pt x="1500188" y="58737"/>
                  <a:pt x="1495426" y="61912"/>
                </a:cubicBezTo>
                <a:lnTo>
                  <a:pt x="1466851" y="80962"/>
                </a:lnTo>
                <a:cubicBezTo>
                  <a:pt x="1442231" y="117892"/>
                  <a:pt x="1451422" y="98676"/>
                  <a:pt x="1438276" y="138112"/>
                </a:cubicBezTo>
                <a:lnTo>
                  <a:pt x="1433513" y="152400"/>
                </a:lnTo>
                <a:cubicBezTo>
                  <a:pt x="1431331" y="178586"/>
                  <a:pt x="1438440" y="204624"/>
                  <a:pt x="1419226" y="223837"/>
                </a:cubicBezTo>
                <a:cubicBezTo>
                  <a:pt x="1415178" y="227884"/>
                  <a:pt x="1409701" y="230187"/>
                  <a:pt x="1404938" y="233362"/>
                </a:cubicBezTo>
                <a:lnTo>
                  <a:pt x="1385888" y="261937"/>
                </a:lnTo>
                <a:lnTo>
                  <a:pt x="1376363" y="276225"/>
                </a:lnTo>
                <a:cubicBezTo>
                  <a:pt x="1362836" y="316809"/>
                  <a:pt x="1367585" y="254429"/>
                  <a:pt x="1352046" y="347662"/>
                </a:cubicBezTo>
                <a:cubicBezTo>
                  <a:pt x="1350395" y="357566"/>
                  <a:pt x="1357229" y="369093"/>
                  <a:pt x="1357313" y="376237"/>
                </a:cubicBezTo>
                <a:cubicBezTo>
                  <a:pt x="1357397" y="383381"/>
                  <a:pt x="1355336" y="386348"/>
                  <a:pt x="1352551" y="390525"/>
                </a:cubicBezTo>
                <a:cubicBezTo>
                  <a:pt x="1349376" y="395287"/>
                  <a:pt x="1345351" y="399582"/>
                  <a:pt x="1343026" y="404812"/>
                </a:cubicBezTo>
                <a:cubicBezTo>
                  <a:pt x="1326321" y="442397"/>
                  <a:pt x="1344916" y="425777"/>
                  <a:pt x="1319213" y="442912"/>
                </a:cubicBezTo>
                <a:cubicBezTo>
                  <a:pt x="1315340" y="454533"/>
                  <a:pt x="1314159" y="462254"/>
                  <a:pt x="1304926" y="471487"/>
                </a:cubicBezTo>
                <a:cubicBezTo>
                  <a:pt x="1300878" y="475534"/>
                  <a:pt x="1295401" y="477837"/>
                  <a:pt x="1290638" y="481012"/>
                </a:cubicBezTo>
                <a:cubicBezTo>
                  <a:pt x="1289051" y="485775"/>
                  <a:pt x="1288314" y="490912"/>
                  <a:pt x="1285876" y="495300"/>
                </a:cubicBezTo>
                <a:cubicBezTo>
                  <a:pt x="1280317" y="505307"/>
                  <a:pt x="1270447" y="513015"/>
                  <a:pt x="1266826" y="523875"/>
                </a:cubicBezTo>
                <a:cubicBezTo>
                  <a:pt x="1265238" y="528637"/>
                  <a:pt x="1265613" y="534612"/>
                  <a:pt x="1262063" y="538162"/>
                </a:cubicBezTo>
                <a:cubicBezTo>
                  <a:pt x="1253968" y="546257"/>
                  <a:pt x="1244713" y="554967"/>
                  <a:pt x="1233488" y="557212"/>
                </a:cubicBezTo>
                <a:cubicBezTo>
                  <a:pt x="1204753" y="562960"/>
                  <a:pt x="1217355" y="559416"/>
                  <a:pt x="1195388" y="566737"/>
                </a:cubicBezTo>
                <a:cubicBezTo>
                  <a:pt x="1190626" y="569912"/>
                  <a:pt x="1184677" y="571793"/>
                  <a:pt x="1181101" y="576262"/>
                </a:cubicBezTo>
                <a:cubicBezTo>
                  <a:pt x="1177965" y="580182"/>
                  <a:pt x="1180423" y="587632"/>
                  <a:pt x="1176338" y="590550"/>
                </a:cubicBezTo>
                <a:cubicBezTo>
                  <a:pt x="1168168" y="596386"/>
                  <a:pt x="1156117" y="594506"/>
                  <a:pt x="1147763" y="600075"/>
                </a:cubicBezTo>
                <a:lnTo>
                  <a:pt x="1133476" y="609600"/>
                </a:lnTo>
                <a:cubicBezTo>
                  <a:pt x="1131888" y="614362"/>
                  <a:pt x="1132798" y="620969"/>
                  <a:pt x="1128713" y="623887"/>
                </a:cubicBezTo>
                <a:cubicBezTo>
                  <a:pt x="1120543" y="629723"/>
                  <a:pt x="1100138" y="633412"/>
                  <a:pt x="1100138" y="633412"/>
                </a:cubicBezTo>
                <a:cubicBezTo>
                  <a:pt x="1093788" y="642937"/>
                  <a:pt x="1083864" y="650881"/>
                  <a:pt x="1081088" y="661987"/>
                </a:cubicBezTo>
                <a:cubicBezTo>
                  <a:pt x="1081046" y="662154"/>
                  <a:pt x="1073842" y="693046"/>
                  <a:pt x="1071563" y="695325"/>
                </a:cubicBezTo>
                <a:cubicBezTo>
                  <a:pt x="1068013" y="698875"/>
                  <a:pt x="1062038" y="698500"/>
                  <a:pt x="1057276" y="700087"/>
                </a:cubicBezTo>
                <a:cubicBezTo>
                  <a:pt x="1054101" y="704850"/>
                  <a:pt x="1051798" y="710328"/>
                  <a:pt x="1047751" y="714375"/>
                </a:cubicBezTo>
                <a:cubicBezTo>
                  <a:pt x="1025801" y="736325"/>
                  <a:pt x="988327" y="726909"/>
                  <a:pt x="962026" y="728662"/>
                </a:cubicBezTo>
                <a:lnTo>
                  <a:pt x="933451" y="733425"/>
                </a:lnTo>
                <a:cubicBezTo>
                  <a:pt x="922356" y="735132"/>
                  <a:pt x="911157" y="736179"/>
                  <a:pt x="900113" y="738187"/>
                </a:cubicBezTo>
                <a:cubicBezTo>
                  <a:pt x="848031" y="747656"/>
                  <a:pt x="922431" y="738386"/>
                  <a:pt x="852488" y="747712"/>
                </a:cubicBezTo>
                <a:cubicBezTo>
                  <a:pt x="801542" y="754505"/>
                  <a:pt x="783445" y="753929"/>
                  <a:pt x="723901" y="757237"/>
                </a:cubicBezTo>
                <a:cubicBezTo>
                  <a:pt x="719138" y="758825"/>
                  <a:pt x="714572" y="761217"/>
                  <a:pt x="709613" y="762000"/>
                </a:cubicBezTo>
                <a:cubicBezTo>
                  <a:pt x="684329" y="765992"/>
                  <a:pt x="633413" y="771525"/>
                  <a:pt x="633413" y="771525"/>
                </a:cubicBezTo>
                <a:cubicBezTo>
                  <a:pt x="628651" y="773112"/>
                  <a:pt x="624026" y="775198"/>
                  <a:pt x="619126" y="776287"/>
                </a:cubicBezTo>
                <a:cubicBezTo>
                  <a:pt x="568252" y="787593"/>
                  <a:pt x="500831" y="784254"/>
                  <a:pt x="457201" y="785812"/>
                </a:cubicBezTo>
                <a:cubicBezTo>
                  <a:pt x="449263" y="787400"/>
                  <a:pt x="441198" y="788445"/>
                  <a:pt x="433388" y="790575"/>
                </a:cubicBezTo>
                <a:cubicBezTo>
                  <a:pt x="423702" y="793217"/>
                  <a:pt x="404813" y="800100"/>
                  <a:pt x="404813" y="800100"/>
                </a:cubicBezTo>
                <a:cubicBezTo>
                  <a:pt x="398463" y="809625"/>
                  <a:pt x="388008" y="817450"/>
                  <a:pt x="385763" y="828675"/>
                </a:cubicBezTo>
                <a:cubicBezTo>
                  <a:pt x="384443" y="835276"/>
                  <a:pt x="380816" y="858535"/>
                  <a:pt x="376238" y="866775"/>
                </a:cubicBezTo>
                <a:cubicBezTo>
                  <a:pt x="370679" y="876782"/>
                  <a:pt x="363538" y="885825"/>
                  <a:pt x="357188" y="895350"/>
                </a:cubicBezTo>
                <a:lnTo>
                  <a:pt x="338138" y="923925"/>
                </a:lnTo>
                <a:lnTo>
                  <a:pt x="328613" y="938212"/>
                </a:lnTo>
                <a:cubicBezTo>
                  <a:pt x="327026" y="950912"/>
                  <a:pt x="324763" y="963546"/>
                  <a:pt x="323851" y="976312"/>
                </a:cubicBezTo>
                <a:cubicBezTo>
                  <a:pt x="321586" y="1008021"/>
                  <a:pt x="341012" y="1048542"/>
                  <a:pt x="319088" y="1071562"/>
                </a:cubicBezTo>
                <a:cubicBezTo>
                  <a:pt x="298258" y="1093434"/>
                  <a:pt x="258763" y="1074737"/>
                  <a:pt x="228601" y="1076325"/>
                </a:cubicBezTo>
                <a:cubicBezTo>
                  <a:pt x="222251" y="1077912"/>
                  <a:pt x="215969" y="1079803"/>
                  <a:pt x="209551" y="1081087"/>
                </a:cubicBezTo>
                <a:cubicBezTo>
                  <a:pt x="145037" y="1093990"/>
                  <a:pt x="105091" y="1088149"/>
                  <a:pt x="23813" y="1090612"/>
                </a:cubicBezTo>
                <a:cubicBezTo>
                  <a:pt x="8020" y="1095877"/>
                  <a:pt x="7938" y="1090612"/>
                  <a:pt x="4763" y="1090612"/>
                </a:cubicBezTo>
                <a:close/>
              </a:path>
            </a:pathLst>
          </a:custGeom>
          <a:solidFill>
            <a:srgbClr val="FF0000">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9" name="Freeform 1"/>
          <p:cNvSpPr>
            <a:spLocks/>
          </p:cNvSpPr>
          <p:nvPr/>
        </p:nvSpPr>
        <p:spPr bwMode="auto">
          <a:xfrm>
            <a:off x="6705600" y="2716213"/>
            <a:ext cx="990600" cy="1193800"/>
          </a:xfrm>
          <a:custGeom>
            <a:avLst/>
            <a:gdLst>
              <a:gd name="T0" fmla="*/ 63752 w 691825"/>
              <a:gd name="T1" fmla="*/ 364400 h 950187"/>
              <a:gd name="T2" fmla="*/ 104802 w 691825"/>
              <a:gd name="T3" fmla="*/ 345350 h 950187"/>
              <a:gd name="T4" fmla="*/ 181002 w 691825"/>
              <a:gd name="T5" fmla="*/ 335825 h 950187"/>
              <a:gd name="T6" fmla="*/ 209577 w 691825"/>
              <a:gd name="T7" fmla="*/ 321537 h 950187"/>
              <a:gd name="T8" fmla="*/ 252439 w 691825"/>
              <a:gd name="T9" fmla="*/ 307250 h 950187"/>
              <a:gd name="T10" fmla="*/ 314352 w 691825"/>
              <a:gd name="T11" fmla="*/ 269150 h 950187"/>
              <a:gd name="T12" fmla="*/ 333402 w 691825"/>
              <a:gd name="T13" fmla="*/ 245337 h 950187"/>
              <a:gd name="T14" fmla="*/ 361977 w 691825"/>
              <a:gd name="T15" fmla="*/ 188187 h 950187"/>
              <a:gd name="T16" fmla="*/ 376264 w 691825"/>
              <a:gd name="T17" fmla="*/ 97700 h 950187"/>
              <a:gd name="T18" fmla="*/ 409602 w 691825"/>
              <a:gd name="T19" fmla="*/ 64362 h 950187"/>
              <a:gd name="T20" fmla="*/ 466752 w 691825"/>
              <a:gd name="T21" fmla="*/ 78650 h 950187"/>
              <a:gd name="T22" fmla="*/ 490564 w 691825"/>
              <a:gd name="T23" fmla="*/ 45312 h 950187"/>
              <a:gd name="T24" fmla="*/ 547387 w 691825"/>
              <a:gd name="T25" fmla="*/ 1276 h 950187"/>
              <a:gd name="T26" fmla="*/ 571199 w 691825"/>
              <a:gd name="T27" fmla="*/ 39082 h 950187"/>
              <a:gd name="T28" fmla="*/ 600102 w 691825"/>
              <a:gd name="T29" fmla="*/ 131037 h 950187"/>
              <a:gd name="T30" fmla="*/ 633439 w 691825"/>
              <a:gd name="T31" fmla="*/ 178662 h 950187"/>
              <a:gd name="T32" fmla="*/ 671539 w 691825"/>
              <a:gd name="T33" fmla="*/ 197712 h 950187"/>
              <a:gd name="T34" fmla="*/ 676302 w 691825"/>
              <a:gd name="T35" fmla="*/ 226287 h 950187"/>
              <a:gd name="T36" fmla="*/ 638202 w 691825"/>
              <a:gd name="T37" fmla="*/ 264387 h 950187"/>
              <a:gd name="T38" fmla="*/ 562002 w 691825"/>
              <a:gd name="T39" fmla="*/ 321537 h 950187"/>
              <a:gd name="T40" fmla="*/ 514377 w 691825"/>
              <a:gd name="T41" fmla="*/ 383450 h 950187"/>
              <a:gd name="T42" fmla="*/ 471514 w 691825"/>
              <a:gd name="T43" fmla="*/ 407262 h 950187"/>
              <a:gd name="T44" fmla="*/ 442939 w 691825"/>
              <a:gd name="T45" fmla="*/ 464412 h 950187"/>
              <a:gd name="T46" fmla="*/ 433414 w 691825"/>
              <a:gd name="T47" fmla="*/ 473937 h 950187"/>
              <a:gd name="T48" fmla="*/ 423889 w 691825"/>
              <a:gd name="T49" fmla="*/ 578712 h 950187"/>
              <a:gd name="T50" fmla="*/ 423889 w 691825"/>
              <a:gd name="T51" fmla="*/ 631100 h 950187"/>
              <a:gd name="T52" fmla="*/ 452464 w 691825"/>
              <a:gd name="T53" fmla="*/ 669200 h 950187"/>
              <a:gd name="T54" fmla="*/ 481039 w 691825"/>
              <a:gd name="T55" fmla="*/ 688250 h 950187"/>
              <a:gd name="T56" fmla="*/ 523902 w 691825"/>
              <a:gd name="T57" fmla="*/ 669200 h 950187"/>
              <a:gd name="T58" fmla="*/ 509614 w 691825"/>
              <a:gd name="T59" fmla="*/ 707300 h 950187"/>
              <a:gd name="T60" fmla="*/ 425477 w 691825"/>
              <a:gd name="T61" fmla="*/ 745400 h 950187"/>
              <a:gd name="T62" fmla="*/ 355627 w 691825"/>
              <a:gd name="T63" fmla="*/ 807312 h 950187"/>
              <a:gd name="T64" fmla="*/ 358802 w 691825"/>
              <a:gd name="T65" fmla="*/ 832712 h 950187"/>
              <a:gd name="T66" fmla="*/ 322289 w 691825"/>
              <a:gd name="T67" fmla="*/ 869225 h 950187"/>
              <a:gd name="T68" fmla="*/ 296889 w 691825"/>
              <a:gd name="T69" fmla="*/ 893037 h 950187"/>
              <a:gd name="T70" fmla="*/ 247677 w 691825"/>
              <a:gd name="T71" fmla="*/ 912087 h 950187"/>
              <a:gd name="T72" fmla="*/ 190527 w 691825"/>
              <a:gd name="T73" fmla="*/ 945425 h 950187"/>
              <a:gd name="T74" fmla="*/ 161952 w 691825"/>
              <a:gd name="T75" fmla="*/ 945425 h 950187"/>
              <a:gd name="T76" fmla="*/ 181002 w 691825"/>
              <a:gd name="T77" fmla="*/ 907325 h 950187"/>
              <a:gd name="T78" fmla="*/ 104802 w 691825"/>
              <a:gd name="T79" fmla="*/ 850175 h 950187"/>
              <a:gd name="T80" fmla="*/ 61939 w 691825"/>
              <a:gd name="T81" fmla="*/ 835887 h 950187"/>
              <a:gd name="T82" fmla="*/ 9552 w 691825"/>
              <a:gd name="T83" fmla="*/ 793025 h 950187"/>
              <a:gd name="T84" fmla="*/ 4789 w 691825"/>
              <a:gd name="T85" fmla="*/ 669200 h 950187"/>
              <a:gd name="T86" fmla="*/ 19077 w 691825"/>
              <a:gd name="T87" fmla="*/ 640625 h 950187"/>
              <a:gd name="T88" fmla="*/ 33364 w 691825"/>
              <a:gd name="T89" fmla="*/ 612050 h 950187"/>
              <a:gd name="T90" fmla="*/ 37143 w 691825"/>
              <a:gd name="T91" fmla="*/ 503099 h 950187"/>
              <a:gd name="T92" fmla="*/ 53900 w 691825"/>
              <a:gd name="T93" fmla="*/ 417668 h 950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1825" h="950187">
                <a:moveTo>
                  <a:pt x="71639" y="369162"/>
                </a:moveTo>
                <a:cubicBezTo>
                  <a:pt x="76509" y="367944"/>
                  <a:pt x="62987" y="366781"/>
                  <a:pt x="63752" y="364400"/>
                </a:cubicBezTo>
                <a:cubicBezTo>
                  <a:pt x="64517" y="362019"/>
                  <a:pt x="69385" y="358050"/>
                  <a:pt x="76227" y="354875"/>
                </a:cubicBezTo>
                <a:cubicBezTo>
                  <a:pt x="83069" y="351700"/>
                  <a:pt x="95277" y="348525"/>
                  <a:pt x="104802" y="345350"/>
                </a:cubicBezTo>
                <a:cubicBezTo>
                  <a:pt x="109564" y="343762"/>
                  <a:pt x="114084" y="340972"/>
                  <a:pt x="119089" y="340587"/>
                </a:cubicBezTo>
                <a:lnTo>
                  <a:pt x="181002" y="335825"/>
                </a:lnTo>
                <a:cubicBezTo>
                  <a:pt x="185764" y="334237"/>
                  <a:pt x="190799" y="333307"/>
                  <a:pt x="195289" y="331062"/>
                </a:cubicBezTo>
                <a:cubicBezTo>
                  <a:pt x="200409" y="328502"/>
                  <a:pt x="204346" y="323862"/>
                  <a:pt x="209577" y="321537"/>
                </a:cubicBezTo>
                <a:cubicBezTo>
                  <a:pt x="218752" y="317459"/>
                  <a:pt x="228627" y="315187"/>
                  <a:pt x="238152" y="312012"/>
                </a:cubicBezTo>
                <a:lnTo>
                  <a:pt x="252439" y="307250"/>
                </a:lnTo>
                <a:cubicBezTo>
                  <a:pt x="285191" y="285415"/>
                  <a:pt x="270154" y="291820"/>
                  <a:pt x="295302" y="283437"/>
                </a:cubicBezTo>
                <a:cubicBezTo>
                  <a:pt x="301652" y="278675"/>
                  <a:pt x="307893" y="273764"/>
                  <a:pt x="314352" y="269150"/>
                </a:cubicBezTo>
                <a:cubicBezTo>
                  <a:pt x="319010" y="265823"/>
                  <a:pt x="325063" y="264094"/>
                  <a:pt x="328639" y="259625"/>
                </a:cubicBezTo>
                <a:cubicBezTo>
                  <a:pt x="331775" y="255705"/>
                  <a:pt x="330617" y="249514"/>
                  <a:pt x="333402" y="245337"/>
                </a:cubicBezTo>
                <a:cubicBezTo>
                  <a:pt x="337138" y="239733"/>
                  <a:pt x="342927" y="235812"/>
                  <a:pt x="347689" y="231050"/>
                </a:cubicBezTo>
                <a:cubicBezTo>
                  <a:pt x="352452" y="216762"/>
                  <a:pt x="358802" y="200358"/>
                  <a:pt x="361977" y="188187"/>
                </a:cubicBezTo>
                <a:cubicBezTo>
                  <a:pt x="365152" y="176016"/>
                  <a:pt x="365152" y="168079"/>
                  <a:pt x="366739" y="158025"/>
                </a:cubicBezTo>
                <a:cubicBezTo>
                  <a:pt x="369696" y="125505"/>
                  <a:pt x="360579" y="110135"/>
                  <a:pt x="376264" y="97700"/>
                </a:cubicBezTo>
                <a:cubicBezTo>
                  <a:pt x="391949" y="85265"/>
                  <a:pt x="377477" y="86962"/>
                  <a:pt x="381027" y="83412"/>
                </a:cubicBezTo>
                <a:cubicBezTo>
                  <a:pt x="389122" y="75317"/>
                  <a:pt x="409602" y="64362"/>
                  <a:pt x="409602" y="64362"/>
                </a:cubicBezTo>
                <a:cubicBezTo>
                  <a:pt x="419127" y="65950"/>
                  <a:pt x="428809" y="66783"/>
                  <a:pt x="438177" y="69125"/>
                </a:cubicBezTo>
                <a:cubicBezTo>
                  <a:pt x="447917" y="71560"/>
                  <a:pt x="461087" y="80384"/>
                  <a:pt x="466752" y="78650"/>
                </a:cubicBezTo>
                <a:cubicBezTo>
                  <a:pt x="472417" y="76916"/>
                  <a:pt x="469252" y="62804"/>
                  <a:pt x="472170" y="58719"/>
                </a:cubicBezTo>
                <a:cubicBezTo>
                  <a:pt x="478006" y="50549"/>
                  <a:pt x="480719" y="47281"/>
                  <a:pt x="490564" y="45312"/>
                </a:cubicBezTo>
                <a:lnTo>
                  <a:pt x="533754" y="15563"/>
                </a:lnTo>
                <a:cubicBezTo>
                  <a:pt x="535342" y="10801"/>
                  <a:pt x="542679" y="-4476"/>
                  <a:pt x="547387" y="1276"/>
                </a:cubicBezTo>
                <a:cubicBezTo>
                  <a:pt x="552095" y="7028"/>
                  <a:pt x="558033" y="43774"/>
                  <a:pt x="562002" y="50075"/>
                </a:cubicBezTo>
                <a:cubicBezTo>
                  <a:pt x="565971" y="56376"/>
                  <a:pt x="568133" y="32232"/>
                  <a:pt x="571199" y="39082"/>
                </a:cubicBezTo>
                <a:cubicBezTo>
                  <a:pt x="574265" y="45932"/>
                  <a:pt x="575580" y="75850"/>
                  <a:pt x="580397" y="91176"/>
                </a:cubicBezTo>
                <a:cubicBezTo>
                  <a:pt x="585214" y="106502"/>
                  <a:pt x="590577" y="127862"/>
                  <a:pt x="600102" y="131037"/>
                </a:cubicBezTo>
                <a:lnTo>
                  <a:pt x="614389" y="135800"/>
                </a:lnTo>
                <a:cubicBezTo>
                  <a:pt x="638962" y="209518"/>
                  <a:pt x="626514" y="173350"/>
                  <a:pt x="633439" y="178662"/>
                </a:cubicBezTo>
                <a:cubicBezTo>
                  <a:pt x="640364" y="183974"/>
                  <a:pt x="651451" y="165425"/>
                  <a:pt x="655941" y="167670"/>
                </a:cubicBezTo>
                <a:cubicBezTo>
                  <a:pt x="665981" y="172690"/>
                  <a:pt x="660427" y="196125"/>
                  <a:pt x="671539" y="197712"/>
                </a:cubicBezTo>
                <a:cubicBezTo>
                  <a:pt x="676302" y="199300"/>
                  <a:pt x="682277" y="198925"/>
                  <a:pt x="685827" y="202475"/>
                </a:cubicBezTo>
                <a:cubicBezTo>
                  <a:pt x="699782" y="216430"/>
                  <a:pt x="686347" y="220547"/>
                  <a:pt x="676302" y="226287"/>
                </a:cubicBezTo>
                <a:cubicBezTo>
                  <a:pt x="670138" y="229809"/>
                  <a:pt x="663602" y="232637"/>
                  <a:pt x="657252" y="235812"/>
                </a:cubicBezTo>
                <a:cubicBezTo>
                  <a:pt x="648143" y="263138"/>
                  <a:pt x="659012" y="237631"/>
                  <a:pt x="638202" y="264387"/>
                </a:cubicBezTo>
                <a:cubicBezTo>
                  <a:pt x="620422" y="287247"/>
                  <a:pt x="621057" y="301852"/>
                  <a:pt x="590577" y="312012"/>
                </a:cubicBezTo>
                <a:cubicBezTo>
                  <a:pt x="581052" y="315187"/>
                  <a:pt x="570204" y="318097"/>
                  <a:pt x="562002" y="321537"/>
                </a:cubicBezTo>
                <a:cubicBezTo>
                  <a:pt x="553800" y="324977"/>
                  <a:pt x="548376" y="323884"/>
                  <a:pt x="541364" y="332650"/>
                </a:cubicBezTo>
                <a:cubicBezTo>
                  <a:pt x="513412" y="367590"/>
                  <a:pt x="521256" y="374190"/>
                  <a:pt x="514377" y="383450"/>
                </a:cubicBezTo>
                <a:cubicBezTo>
                  <a:pt x="507498" y="392710"/>
                  <a:pt x="504852" y="386625"/>
                  <a:pt x="500089" y="388212"/>
                </a:cubicBezTo>
                <a:cubicBezTo>
                  <a:pt x="490564" y="394562"/>
                  <a:pt x="477864" y="397737"/>
                  <a:pt x="471514" y="407262"/>
                </a:cubicBezTo>
                <a:lnTo>
                  <a:pt x="452464" y="435837"/>
                </a:lnTo>
                <a:cubicBezTo>
                  <a:pt x="449289" y="445362"/>
                  <a:pt x="445374" y="454671"/>
                  <a:pt x="442939" y="464412"/>
                </a:cubicBezTo>
                <a:cubicBezTo>
                  <a:pt x="441352" y="470762"/>
                  <a:pt x="442805" y="478834"/>
                  <a:pt x="438177" y="483462"/>
                </a:cubicBezTo>
                <a:cubicBezTo>
                  <a:pt x="435667" y="485972"/>
                  <a:pt x="435002" y="477112"/>
                  <a:pt x="433414" y="473937"/>
                </a:cubicBezTo>
                <a:lnTo>
                  <a:pt x="423889" y="535850"/>
                </a:lnTo>
                <a:cubicBezTo>
                  <a:pt x="427064" y="550137"/>
                  <a:pt x="421508" y="569981"/>
                  <a:pt x="423889" y="578712"/>
                </a:cubicBezTo>
                <a:cubicBezTo>
                  <a:pt x="426270" y="587443"/>
                  <a:pt x="436789" y="582684"/>
                  <a:pt x="438177" y="588237"/>
                </a:cubicBezTo>
                <a:cubicBezTo>
                  <a:pt x="442843" y="606902"/>
                  <a:pt x="432623" y="617998"/>
                  <a:pt x="423889" y="631100"/>
                </a:cubicBezTo>
                <a:cubicBezTo>
                  <a:pt x="425477" y="635862"/>
                  <a:pt x="425516" y="641467"/>
                  <a:pt x="428652" y="645387"/>
                </a:cubicBezTo>
                <a:cubicBezTo>
                  <a:pt x="454053" y="677137"/>
                  <a:pt x="433412" y="631098"/>
                  <a:pt x="452464" y="669200"/>
                </a:cubicBezTo>
                <a:cubicBezTo>
                  <a:pt x="454709" y="673690"/>
                  <a:pt x="453050" y="680702"/>
                  <a:pt x="457227" y="683487"/>
                </a:cubicBezTo>
                <a:cubicBezTo>
                  <a:pt x="463962" y="687977"/>
                  <a:pt x="473102" y="686662"/>
                  <a:pt x="481039" y="688250"/>
                </a:cubicBezTo>
                <a:cubicBezTo>
                  <a:pt x="488396" y="699285"/>
                  <a:pt x="494368" y="717784"/>
                  <a:pt x="514377" y="697775"/>
                </a:cubicBezTo>
                <a:cubicBezTo>
                  <a:pt x="521477" y="690676"/>
                  <a:pt x="523902" y="669200"/>
                  <a:pt x="523902" y="669200"/>
                </a:cubicBezTo>
                <a:cubicBezTo>
                  <a:pt x="527766" y="680793"/>
                  <a:pt x="533751" y="690226"/>
                  <a:pt x="523902" y="702537"/>
                </a:cubicBezTo>
                <a:cubicBezTo>
                  <a:pt x="520766" y="706457"/>
                  <a:pt x="514104" y="705055"/>
                  <a:pt x="509614" y="707300"/>
                </a:cubicBezTo>
                <a:cubicBezTo>
                  <a:pt x="467649" y="728283"/>
                  <a:pt x="539271" y="705839"/>
                  <a:pt x="457227" y="726350"/>
                </a:cubicBezTo>
                <a:lnTo>
                  <a:pt x="425477" y="745400"/>
                </a:lnTo>
                <a:cubicBezTo>
                  <a:pt x="413835" y="752279"/>
                  <a:pt x="399019" y="757306"/>
                  <a:pt x="387377" y="767625"/>
                </a:cubicBezTo>
                <a:cubicBezTo>
                  <a:pt x="375735" y="777944"/>
                  <a:pt x="363829" y="798316"/>
                  <a:pt x="355627" y="807312"/>
                </a:cubicBezTo>
                <a:cubicBezTo>
                  <a:pt x="347425" y="816308"/>
                  <a:pt x="337635" y="817367"/>
                  <a:pt x="338164" y="821600"/>
                </a:cubicBezTo>
                <a:cubicBezTo>
                  <a:pt x="338693" y="825833"/>
                  <a:pt x="357214" y="827950"/>
                  <a:pt x="358802" y="832712"/>
                </a:cubicBezTo>
                <a:cubicBezTo>
                  <a:pt x="357214" y="842237"/>
                  <a:pt x="344249" y="858377"/>
                  <a:pt x="338164" y="864462"/>
                </a:cubicBezTo>
                <a:cubicBezTo>
                  <a:pt x="332079" y="870547"/>
                  <a:pt x="327845" y="866579"/>
                  <a:pt x="322289" y="869225"/>
                </a:cubicBezTo>
                <a:cubicBezTo>
                  <a:pt x="316733" y="871871"/>
                  <a:pt x="309589" y="878750"/>
                  <a:pt x="304827" y="880337"/>
                </a:cubicBezTo>
                <a:cubicBezTo>
                  <a:pt x="300064" y="883512"/>
                  <a:pt x="301916" y="887745"/>
                  <a:pt x="296889" y="893037"/>
                </a:cubicBezTo>
                <a:cubicBezTo>
                  <a:pt x="291862" y="898329"/>
                  <a:pt x="305838" y="901697"/>
                  <a:pt x="274664" y="912087"/>
                </a:cubicBezTo>
                <a:cubicBezTo>
                  <a:pt x="269902" y="915262"/>
                  <a:pt x="256937" y="908118"/>
                  <a:pt x="247677" y="912087"/>
                </a:cubicBezTo>
                <a:cubicBezTo>
                  <a:pt x="238417" y="916056"/>
                  <a:pt x="234303" y="929144"/>
                  <a:pt x="219102" y="935900"/>
                </a:cubicBezTo>
                <a:cubicBezTo>
                  <a:pt x="209927" y="939978"/>
                  <a:pt x="200052" y="942250"/>
                  <a:pt x="190527" y="945425"/>
                </a:cubicBezTo>
                <a:lnTo>
                  <a:pt x="176239" y="950187"/>
                </a:lnTo>
                <a:cubicBezTo>
                  <a:pt x="171477" y="948600"/>
                  <a:pt x="165502" y="948975"/>
                  <a:pt x="161952" y="945425"/>
                </a:cubicBezTo>
                <a:cubicBezTo>
                  <a:pt x="151506" y="934979"/>
                  <a:pt x="158820" y="924744"/>
                  <a:pt x="166714" y="916850"/>
                </a:cubicBezTo>
                <a:cubicBezTo>
                  <a:pt x="170762" y="912803"/>
                  <a:pt x="176239" y="910500"/>
                  <a:pt x="181002" y="907325"/>
                </a:cubicBezTo>
                <a:cubicBezTo>
                  <a:pt x="184177" y="897800"/>
                  <a:pt x="200052" y="881925"/>
                  <a:pt x="190527" y="878750"/>
                </a:cubicBezTo>
                <a:lnTo>
                  <a:pt x="104802" y="850175"/>
                </a:lnTo>
                <a:lnTo>
                  <a:pt x="76227" y="840650"/>
                </a:lnTo>
                <a:lnTo>
                  <a:pt x="61939" y="835887"/>
                </a:lnTo>
                <a:cubicBezTo>
                  <a:pt x="46064" y="812075"/>
                  <a:pt x="57177" y="824775"/>
                  <a:pt x="23839" y="802550"/>
                </a:cubicBezTo>
                <a:lnTo>
                  <a:pt x="9552" y="793025"/>
                </a:lnTo>
                <a:cubicBezTo>
                  <a:pt x="6377" y="783500"/>
                  <a:pt x="-474" y="774478"/>
                  <a:pt x="27" y="764450"/>
                </a:cubicBezTo>
                <a:cubicBezTo>
                  <a:pt x="1614" y="732700"/>
                  <a:pt x="2035" y="700870"/>
                  <a:pt x="4789" y="669200"/>
                </a:cubicBezTo>
                <a:cubicBezTo>
                  <a:pt x="5224" y="664199"/>
                  <a:pt x="7307" y="659402"/>
                  <a:pt x="9552" y="654912"/>
                </a:cubicBezTo>
                <a:cubicBezTo>
                  <a:pt x="12112" y="649793"/>
                  <a:pt x="15902" y="645387"/>
                  <a:pt x="19077" y="640625"/>
                </a:cubicBezTo>
                <a:cubicBezTo>
                  <a:pt x="20664" y="635862"/>
                  <a:pt x="21594" y="630827"/>
                  <a:pt x="23839" y="626337"/>
                </a:cubicBezTo>
                <a:cubicBezTo>
                  <a:pt x="26399" y="621218"/>
                  <a:pt x="30244" y="622613"/>
                  <a:pt x="33364" y="612050"/>
                </a:cubicBezTo>
                <a:cubicBezTo>
                  <a:pt x="36485" y="601487"/>
                  <a:pt x="40974" y="570895"/>
                  <a:pt x="42562" y="562957"/>
                </a:cubicBezTo>
                <a:cubicBezTo>
                  <a:pt x="41497" y="548052"/>
                  <a:pt x="51725" y="524972"/>
                  <a:pt x="37143" y="503099"/>
                </a:cubicBezTo>
                <a:lnTo>
                  <a:pt x="45358" y="478700"/>
                </a:lnTo>
                <a:cubicBezTo>
                  <a:pt x="32818" y="441081"/>
                  <a:pt x="44912" y="465605"/>
                  <a:pt x="53900" y="417668"/>
                </a:cubicBezTo>
                <a:cubicBezTo>
                  <a:pt x="64429" y="361515"/>
                  <a:pt x="58990" y="401846"/>
                  <a:pt x="58990" y="374512"/>
                </a:cubicBezTo>
              </a:path>
            </a:pathLst>
          </a:custGeom>
          <a:solidFill>
            <a:srgbClr val="0000CC">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1" name="Freeform 3"/>
          <p:cNvSpPr>
            <a:spLocks/>
          </p:cNvSpPr>
          <p:nvPr/>
        </p:nvSpPr>
        <p:spPr bwMode="auto">
          <a:xfrm>
            <a:off x="4724400" y="3171825"/>
            <a:ext cx="2063750" cy="2022475"/>
          </a:xfrm>
          <a:custGeom>
            <a:avLst/>
            <a:gdLst>
              <a:gd name="T0" fmla="*/ 88900 w 1551797"/>
              <a:gd name="T1" fmla="*/ 587125 h 1565132"/>
              <a:gd name="T2" fmla="*/ 107950 w 1551797"/>
              <a:gd name="T3" fmla="*/ 650625 h 1565132"/>
              <a:gd name="T4" fmla="*/ 44450 w 1551797"/>
              <a:gd name="T5" fmla="*/ 701425 h 1565132"/>
              <a:gd name="T6" fmla="*/ 31750 w 1551797"/>
              <a:gd name="T7" fmla="*/ 803025 h 1565132"/>
              <a:gd name="T8" fmla="*/ 0 w 1551797"/>
              <a:gd name="T9" fmla="*/ 853825 h 1565132"/>
              <a:gd name="T10" fmla="*/ 31750 w 1551797"/>
              <a:gd name="T11" fmla="*/ 980825 h 1565132"/>
              <a:gd name="T12" fmla="*/ 127000 w 1551797"/>
              <a:gd name="T13" fmla="*/ 1037975 h 1565132"/>
              <a:gd name="T14" fmla="*/ 152400 w 1551797"/>
              <a:gd name="T15" fmla="*/ 1164975 h 1565132"/>
              <a:gd name="T16" fmla="*/ 203200 w 1551797"/>
              <a:gd name="T17" fmla="*/ 1203075 h 1565132"/>
              <a:gd name="T18" fmla="*/ 279400 w 1551797"/>
              <a:gd name="T19" fmla="*/ 1291975 h 1565132"/>
              <a:gd name="T20" fmla="*/ 241300 w 1551797"/>
              <a:gd name="T21" fmla="*/ 1387225 h 1565132"/>
              <a:gd name="T22" fmla="*/ 863600 w 1551797"/>
              <a:gd name="T23" fmla="*/ 1495175 h 1565132"/>
              <a:gd name="T24" fmla="*/ 939800 w 1551797"/>
              <a:gd name="T25" fmla="*/ 1412625 h 1565132"/>
              <a:gd name="T26" fmla="*/ 1028700 w 1551797"/>
              <a:gd name="T27" fmla="*/ 1342775 h 1565132"/>
              <a:gd name="T28" fmla="*/ 1092200 w 1551797"/>
              <a:gd name="T29" fmla="*/ 1260225 h 1565132"/>
              <a:gd name="T30" fmla="*/ 1155700 w 1551797"/>
              <a:gd name="T31" fmla="*/ 1139575 h 1565132"/>
              <a:gd name="T32" fmla="*/ 1171502 w 1551797"/>
              <a:gd name="T33" fmla="*/ 1061327 h 1565132"/>
              <a:gd name="T34" fmla="*/ 1225550 w 1551797"/>
              <a:gd name="T35" fmla="*/ 961775 h 1565132"/>
              <a:gd name="T36" fmla="*/ 1270000 w 1551797"/>
              <a:gd name="T37" fmla="*/ 923675 h 1565132"/>
              <a:gd name="T38" fmla="*/ 1303276 w 1551797"/>
              <a:gd name="T39" fmla="*/ 845428 h 1565132"/>
              <a:gd name="T40" fmla="*/ 1377950 w 1551797"/>
              <a:gd name="T41" fmla="*/ 688725 h 1565132"/>
              <a:gd name="T42" fmla="*/ 1435100 w 1551797"/>
              <a:gd name="T43" fmla="*/ 555375 h 1565132"/>
              <a:gd name="T44" fmla="*/ 1487476 w 1551797"/>
              <a:gd name="T45" fmla="*/ 397239 h 1565132"/>
              <a:gd name="T46" fmla="*/ 1524000 w 1551797"/>
              <a:gd name="T47" fmla="*/ 288675 h 1565132"/>
              <a:gd name="T48" fmla="*/ 1536700 w 1551797"/>
              <a:gd name="T49" fmla="*/ 117225 h 1565132"/>
              <a:gd name="T50" fmla="*/ 1404829 w 1551797"/>
              <a:gd name="T51" fmla="*/ 170894 h 1565132"/>
              <a:gd name="T52" fmla="*/ 1327150 w 1551797"/>
              <a:gd name="T53" fmla="*/ 282325 h 1565132"/>
              <a:gd name="T54" fmla="*/ 1184202 w 1551797"/>
              <a:gd name="T55" fmla="*/ 332511 h 1565132"/>
              <a:gd name="T56" fmla="*/ 1174750 w 1551797"/>
              <a:gd name="T57" fmla="*/ 415675 h 1565132"/>
              <a:gd name="T58" fmla="*/ 1111250 w 1551797"/>
              <a:gd name="T59" fmla="*/ 472825 h 1565132"/>
              <a:gd name="T60" fmla="*/ 990600 w 1551797"/>
              <a:gd name="T61" fmla="*/ 555375 h 1565132"/>
              <a:gd name="T62" fmla="*/ 914400 w 1551797"/>
              <a:gd name="T63" fmla="*/ 593475 h 1565132"/>
              <a:gd name="T64" fmla="*/ 806450 w 1551797"/>
              <a:gd name="T65" fmla="*/ 593475 h 1565132"/>
              <a:gd name="T66" fmla="*/ 831850 w 1551797"/>
              <a:gd name="T67" fmla="*/ 523625 h 1565132"/>
              <a:gd name="T68" fmla="*/ 869950 w 1551797"/>
              <a:gd name="T69" fmla="*/ 453775 h 1565132"/>
              <a:gd name="T70" fmla="*/ 819150 w 1551797"/>
              <a:gd name="T71" fmla="*/ 295025 h 1565132"/>
              <a:gd name="T72" fmla="*/ 774700 w 1551797"/>
              <a:gd name="T73" fmla="*/ 275975 h 1565132"/>
              <a:gd name="T74" fmla="*/ 704850 w 1551797"/>
              <a:gd name="T75" fmla="*/ 320425 h 1565132"/>
              <a:gd name="T76" fmla="*/ 755650 w 1551797"/>
              <a:gd name="T77" fmla="*/ 187075 h 1565132"/>
              <a:gd name="T78" fmla="*/ 711200 w 1551797"/>
              <a:gd name="T79" fmla="*/ 110875 h 1565132"/>
              <a:gd name="T80" fmla="*/ 635000 w 1551797"/>
              <a:gd name="T81" fmla="*/ 79125 h 1565132"/>
              <a:gd name="T82" fmla="*/ 508000 w 1551797"/>
              <a:gd name="T83" fmla="*/ 148975 h 1565132"/>
              <a:gd name="T84" fmla="*/ 488950 w 1551797"/>
              <a:gd name="T85" fmla="*/ 275975 h 1565132"/>
              <a:gd name="T86" fmla="*/ 482600 w 1551797"/>
              <a:gd name="T87" fmla="*/ 345825 h 1565132"/>
              <a:gd name="T88" fmla="*/ 488950 w 1551797"/>
              <a:gd name="T89" fmla="*/ 434725 h 1565132"/>
              <a:gd name="T90" fmla="*/ 463550 w 1551797"/>
              <a:gd name="T91" fmla="*/ 599825 h 1565132"/>
              <a:gd name="T92" fmla="*/ 387350 w 1551797"/>
              <a:gd name="T93" fmla="*/ 637925 h 1565132"/>
              <a:gd name="T94" fmla="*/ 336550 w 1551797"/>
              <a:gd name="T95" fmla="*/ 580775 h 1565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1797" h="1565132">
                <a:moveTo>
                  <a:pt x="57150" y="536325"/>
                </a:moveTo>
                <a:lnTo>
                  <a:pt x="57150" y="536325"/>
                </a:lnTo>
                <a:cubicBezTo>
                  <a:pt x="67733" y="553258"/>
                  <a:pt x="76426" y="571532"/>
                  <a:pt x="88900" y="587125"/>
                </a:cubicBezTo>
                <a:cubicBezTo>
                  <a:pt x="93668" y="593084"/>
                  <a:pt x="102554" y="594429"/>
                  <a:pt x="107950" y="599825"/>
                </a:cubicBezTo>
                <a:cubicBezTo>
                  <a:pt x="120260" y="612135"/>
                  <a:pt x="121835" y="622431"/>
                  <a:pt x="127000" y="637925"/>
                </a:cubicBezTo>
                <a:cubicBezTo>
                  <a:pt x="120650" y="642158"/>
                  <a:pt x="114776" y="647212"/>
                  <a:pt x="107950" y="650625"/>
                </a:cubicBezTo>
                <a:cubicBezTo>
                  <a:pt x="101963" y="653618"/>
                  <a:pt x="93633" y="652242"/>
                  <a:pt x="88900" y="656975"/>
                </a:cubicBezTo>
                <a:cubicBezTo>
                  <a:pt x="84167" y="661708"/>
                  <a:pt x="87283" y="671292"/>
                  <a:pt x="82550" y="676025"/>
                </a:cubicBezTo>
                <a:cubicBezTo>
                  <a:pt x="71757" y="686818"/>
                  <a:pt x="44450" y="701425"/>
                  <a:pt x="44450" y="701425"/>
                </a:cubicBezTo>
                <a:cubicBezTo>
                  <a:pt x="42333" y="707775"/>
                  <a:pt x="38100" y="713782"/>
                  <a:pt x="38100" y="720475"/>
                </a:cubicBezTo>
                <a:cubicBezTo>
                  <a:pt x="38100" y="728448"/>
                  <a:pt x="47806" y="755942"/>
                  <a:pt x="50800" y="764925"/>
                </a:cubicBezTo>
                <a:cubicBezTo>
                  <a:pt x="46617" y="777474"/>
                  <a:pt x="42941" y="794073"/>
                  <a:pt x="31750" y="803025"/>
                </a:cubicBezTo>
                <a:cubicBezTo>
                  <a:pt x="26523" y="807206"/>
                  <a:pt x="19050" y="807258"/>
                  <a:pt x="12700" y="809375"/>
                </a:cubicBezTo>
                <a:cubicBezTo>
                  <a:pt x="10583" y="817842"/>
                  <a:pt x="8748" y="826384"/>
                  <a:pt x="6350" y="834775"/>
                </a:cubicBezTo>
                <a:cubicBezTo>
                  <a:pt x="4511" y="841211"/>
                  <a:pt x="0" y="847132"/>
                  <a:pt x="0" y="853825"/>
                </a:cubicBezTo>
                <a:cubicBezTo>
                  <a:pt x="0" y="877204"/>
                  <a:pt x="2287" y="900651"/>
                  <a:pt x="6350" y="923675"/>
                </a:cubicBezTo>
                <a:cubicBezTo>
                  <a:pt x="8676" y="936858"/>
                  <a:pt x="11624" y="950636"/>
                  <a:pt x="19050" y="961775"/>
                </a:cubicBezTo>
                <a:cubicBezTo>
                  <a:pt x="23283" y="968125"/>
                  <a:pt x="26007" y="975799"/>
                  <a:pt x="31750" y="980825"/>
                </a:cubicBezTo>
                <a:cubicBezTo>
                  <a:pt x="43237" y="990876"/>
                  <a:pt x="69850" y="1006225"/>
                  <a:pt x="69850" y="1006225"/>
                </a:cubicBezTo>
                <a:cubicBezTo>
                  <a:pt x="74083" y="1012575"/>
                  <a:pt x="76591" y="1020507"/>
                  <a:pt x="82550" y="1025275"/>
                </a:cubicBezTo>
                <a:cubicBezTo>
                  <a:pt x="86691" y="1028588"/>
                  <a:pt x="125341" y="1037560"/>
                  <a:pt x="127000" y="1037975"/>
                </a:cubicBezTo>
                <a:cubicBezTo>
                  <a:pt x="133421" y="1047607"/>
                  <a:pt x="146050" y="1062930"/>
                  <a:pt x="146050" y="1076075"/>
                </a:cubicBezTo>
                <a:cubicBezTo>
                  <a:pt x="146050" y="1091400"/>
                  <a:pt x="138361" y="1111843"/>
                  <a:pt x="133350" y="1126875"/>
                </a:cubicBezTo>
                <a:cubicBezTo>
                  <a:pt x="138515" y="1142369"/>
                  <a:pt x="140090" y="1152665"/>
                  <a:pt x="152400" y="1164975"/>
                </a:cubicBezTo>
                <a:cubicBezTo>
                  <a:pt x="157796" y="1170371"/>
                  <a:pt x="164624" y="1174262"/>
                  <a:pt x="171450" y="1177675"/>
                </a:cubicBezTo>
                <a:cubicBezTo>
                  <a:pt x="177437" y="1180668"/>
                  <a:pt x="184150" y="1181908"/>
                  <a:pt x="190500" y="1184025"/>
                </a:cubicBezTo>
                <a:cubicBezTo>
                  <a:pt x="194733" y="1190375"/>
                  <a:pt x="198130" y="1197371"/>
                  <a:pt x="203200" y="1203075"/>
                </a:cubicBezTo>
                <a:cubicBezTo>
                  <a:pt x="215132" y="1216499"/>
                  <a:pt x="241300" y="1241175"/>
                  <a:pt x="241300" y="1241175"/>
                </a:cubicBezTo>
                <a:cubicBezTo>
                  <a:pt x="246465" y="1256669"/>
                  <a:pt x="248040" y="1266965"/>
                  <a:pt x="260350" y="1279275"/>
                </a:cubicBezTo>
                <a:cubicBezTo>
                  <a:pt x="265746" y="1284671"/>
                  <a:pt x="273050" y="1287742"/>
                  <a:pt x="279400" y="1291975"/>
                </a:cubicBezTo>
                <a:cubicBezTo>
                  <a:pt x="285467" y="1310176"/>
                  <a:pt x="293023" y="1322341"/>
                  <a:pt x="279400" y="1342775"/>
                </a:cubicBezTo>
                <a:cubicBezTo>
                  <a:pt x="275687" y="1348344"/>
                  <a:pt x="266700" y="1347008"/>
                  <a:pt x="260350" y="1349125"/>
                </a:cubicBezTo>
                <a:cubicBezTo>
                  <a:pt x="223954" y="1403720"/>
                  <a:pt x="254804" y="1351720"/>
                  <a:pt x="241300" y="1387225"/>
                </a:cubicBezTo>
                <a:cubicBezTo>
                  <a:pt x="227796" y="1422730"/>
                  <a:pt x="195288" y="1514274"/>
                  <a:pt x="179327" y="1562157"/>
                </a:cubicBezTo>
                <a:cubicBezTo>
                  <a:pt x="279869" y="1581207"/>
                  <a:pt x="735542" y="1502583"/>
                  <a:pt x="844550" y="1501525"/>
                </a:cubicBezTo>
                <a:lnTo>
                  <a:pt x="863600" y="1495175"/>
                </a:lnTo>
                <a:cubicBezTo>
                  <a:pt x="874183" y="1480358"/>
                  <a:pt x="885982" y="1466338"/>
                  <a:pt x="895350" y="1450725"/>
                </a:cubicBezTo>
                <a:cubicBezTo>
                  <a:pt x="898794" y="1444985"/>
                  <a:pt x="897519" y="1436902"/>
                  <a:pt x="901700" y="1431675"/>
                </a:cubicBezTo>
                <a:cubicBezTo>
                  <a:pt x="913832" y="1416510"/>
                  <a:pt x="924462" y="1420294"/>
                  <a:pt x="939800" y="1412625"/>
                </a:cubicBezTo>
                <a:cubicBezTo>
                  <a:pt x="946626" y="1409212"/>
                  <a:pt x="952500" y="1404158"/>
                  <a:pt x="958850" y="1399925"/>
                </a:cubicBezTo>
                <a:cubicBezTo>
                  <a:pt x="963083" y="1393575"/>
                  <a:pt x="965807" y="1385901"/>
                  <a:pt x="971550" y="1380875"/>
                </a:cubicBezTo>
                <a:lnTo>
                  <a:pt x="1028700" y="1342775"/>
                </a:lnTo>
                <a:lnTo>
                  <a:pt x="1047750" y="1330075"/>
                </a:lnTo>
                <a:lnTo>
                  <a:pt x="1066800" y="1317375"/>
                </a:lnTo>
                <a:cubicBezTo>
                  <a:pt x="1082002" y="1294571"/>
                  <a:pt x="1085723" y="1292611"/>
                  <a:pt x="1092200" y="1260225"/>
                </a:cubicBezTo>
                <a:cubicBezTo>
                  <a:pt x="1093959" y="1251428"/>
                  <a:pt x="1098798" y="1220408"/>
                  <a:pt x="1104900" y="1209425"/>
                </a:cubicBezTo>
                <a:cubicBezTo>
                  <a:pt x="1112313" y="1196082"/>
                  <a:pt x="1125473" y="1185805"/>
                  <a:pt x="1130300" y="1171325"/>
                </a:cubicBezTo>
                <a:cubicBezTo>
                  <a:pt x="1139063" y="1145035"/>
                  <a:pt x="1131081" y="1155988"/>
                  <a:pt x="1155700" y="1139575"/>
                </a:cubicBezTo>
                <a:cubicBezTo>
                  <a:pt x="1159933" y="1133225"/>
                  <a:pt x="1162441" y="1125293"/>
                  <a:pt x="1168400" y="1120525"/>
                </a:cubicBezTo>
                <a:cubicBezTo>
                  <a:pt x="1173627" y="1116344"/>
                  <a:pt x="1186933" y="1124041"/>
                  <a:pt x="1187450" y="1114175"/>
                </a:cubicBezTo>
                <a:cubicBezTo>
                  <a:pt x="1187967" y="1104309"/>
                  <a:pt x="1167269" y="1074027"/>
                  <a:pt x="1171502" y="1061327"/>
                </a:cubicBezTo>
                <a:lnTo>
                  <a:pt x="1212850" y="1037975"/>
                </a:lnTo>
                <a:lnTo>
                  <a:pt x="1219200" y="1018925"/>
                </a:lnTo>
                <a:cubicBezTo>
                  <a:pt x="1221317" y="999875"/>
                  <a:pt x="1222399" y="980681"/>
                  <a:pt x="1225550" y="961775"/>
                </a:cubicBezTo>
                <a:cubicBezTo>
                  <a:pt x="1226650" y="955173"/>
                  <a:pt x="1230054" y="948597"/>
                  <a:pt x="1231900" y="942725"/>
                </a:cubicBezTo>
                <a:cubicBezTo>
                  <a:pt x="1233746" y="936853"/>
                  <a:pt x="1230639" y="929537"/>
                  <a:pt x="1236626" y="926544"/>
                </a:cubicBezTo>
                <a:cubicBezTo>
                  <a:pt x="1243452" y="923131"/>
                  <a:pt x="1263650" y="927908"/>
                  <a:pt x="1270000" y="923675"/>
                </a:cubicBezTo>
                <a:cubicBezTo>
                  <a:pt x="1274233" y="917325"/>
                  <a:pt x="1264677" y="906639"/>
                  <a:pt x="1263602" y="899709"/>
                </a:cubicBezTo>
                <a:cubicBezTo>
                  <a:pt x="1262527" y="892779"/>
                  <a:pt x="1256941" y="891141"/>
                  <a:pt x="1263553" y="882094"/>
                </a:cubicBezTo>
                <a:cubicBezTo>
                  <a:pt x="1270165" y="873047"/>
                  <a:pt x="1248681" y="881824"/>
                  <a:pt x="1303276" y="845428"/>
                </a:cubicBezTo>
                <a:cubicBezTo>
                  <a:pt x="1305393" y="803095"/>
                  <a:pt x="1327404" y="755059"/>
                  <a:pt x="1333500" y="733175"/>
                </a:cubicBezTo>
                <a:cubicBezTo>
                  <a:pt x="1339596" y="711291"/>
                  <a:pt x="1335117" y="718858"/>
                  <a:pt x="1339850" y="714125"/>
                </a:cubicBezTo>
                <a:cubicBezTo>
                  <a:pt x="1350643" y="703332"/>
                  <a:pt x="1365250" y="697192"/>
                  <a:pt x="1377950" y="688725"/>
                </a:cubicBezTo>
                <a:lnTo>
                  <a:pt x="1397000" y="676025"/>
                </a:lnTo>
                <a:lnTo>
                  <a:pt x="1416050" y="663325"/>
                </a:lnTo>
                <a:cubicBezTo>
                  <a:pt x="1446410" y="617785"/>
                  <a:pt x="1423610" y="658781"/>
                  <a:pt x="1435100" y="555375"/>
                </a:cubicBezTo>
                <a:cubicBezTo>
                  <a:pt x="1435681" y="550143"/>
                  <a:pt x="1444360" y="517806"/>
                  <a:pt x="1447800" y="510925"/>
                </a:cubicBezTo>
                <a:cubicBezTo>
                  <a:pt x="1451213" y="504099"/>
                  <a:pt x="1456267" y="498225"/>
                  <a:pt x="1460500" y="491875"/>
                </a:cubicBezTo>
                <a:cubicBezTo>
                  <a:pt x="1468118" y="400464"/>
                  <a:pt x="1447938" y="456546"/>
                  <a:pt x="1487476" y="397239"/>
                </a:cubicBezTo>
                <a:lnTo>
                  <a:pt x="1504950" y="358525"/>
                </a:lnTo>
                <a:lnTo>
                  <a:pt x="1517650" y="339475"/>
                </a:lnTo>
                <a:cubicBezTo>
                  <a:pt x="1519767" y="322542"/>
                  <a:pt x="1521405" y="305542"/>
                  <a:pt x="1524000" y="288675"/>
                </a:cubicBezTo>
                <a:cubicBezTo>
                  <a:pt x="1525641" y="278008"/>
                  <a:pt x="1530350" y="267718"/>
                  <a:pt x="1530350" y="256925"/>
                </a:cubicBezTo>
                <a:cubicBezTo>
                  <a:pt x="1530350" y="237758"/>
                  <a:pt x="1522942" y="223058"/>
                  <a:pt x="1524000" y="199775"/>
                </a:cubicBezTo>
                <a:cubicBezTo>
                  <a:pt x="1525058" y="176492"/>
                  <a:pt x="1532729" y="150135"/>
                  <a:pt x="1536700" y="117225"/>
                </a:cubicBezTo>
                <a:cubicBezTo>
                  <a:pt x="1540671" y="84315"/>
                  <a:pt x="1560000" y="13441"/>
                  <a:pt x="1547825" y="2312"/>
                </a:cubicBezTo>
                <a:cubicBezTo>
                  <a:pt x="1535650" y="-8817"/>
                  <a:pt x="1487483" y="22354"/>
                  <a:pt x="1463650" y="50451"/>
                </a:cubicBezTo>
                <a:cubicBezTo>
                  <a:pt x="1439817" y="78548"/>
                  <a:pt x="1414879" y="137540"/>
                  <a:pt x="1404829" y="170894"/>
                </a:cubicBezTo>
                <a:cubicBezTo>
                  <a:pt x="1394779" y="204248"/>
                  <a:pt x="1413122" y="233062"/>
                  <a:pt x="1403350" y="250575"/>
                </a:cubicBezTo>
                <a:cubicBezTo>
                  <a:pt x="1393579" y="268089"/>
                  <a:pt x="1391540" y="260862"/>
                  <a:pt x="1346200" y="275975"/>
                </a:cubicBezTo>
                <a:lnTo>
                  <a:pt x="1327150" y="282325"/>
                </a:lnTo>
                <a:cubicBezTo>
                  <a:pt x="1299633" y="280208"/>
                  <a:pt x="1272198" y="275975"/>
                  <a:pt x="1244600" y="275975"/>
                </a:cubicBezTo>
                <a:cubicBezTo>
                  <a:pt x="1231725" y="275975"/>
                  <a:pt x="1216566" y="272902"/>
                  <a:pt x="1206500" y="282325"/>
                </a:cubicBezTo>
                <a:cubicBezTo>
                  <a:pt x="1196434" y="291748"/>
                  <a:pt x="1188452" y="317694"/>
                  <a:pt x="1184202" y="332511"/>
                </a:cubicBezTo>
                <a:cubicBezTo>
                  <a:pt x="1179953" y="347328"/>
                  <a:pt x="1178886" y="364875"/>
                  <a:pt x="1181003" y="371225"/>
                </a:cubicBezTo>
                <a:cubicBezTo>
                  <a:pt x="1144607" y="425820"/>
                  <a:pt x="1188492" y="389217"/>
                  <a:pt x="1187450" y="396625"/>
                </a:cubicBezTo>
                <a:cubicBezTo>
                  <a:pt x="1186408" y="404033"/>
                  <a:pt x="1180146" y="410279"/>
                  <a:pt x="1174750" y="415675"/>
                </a:cubicBezTo>
                <a:cubicBezTo>
                  <a:pt x="1169354" y="421071"/>
                  <a:pt x="1162050" y="424142"/>
                  <a:pt x="1155700" y="428375"/>
                </a:cubicBezTo>
                <a:cubicBezTo>
                  <a:pt x="1153583" y="434725"/>
                  <a:pt x="1154083" y="442692"/>
                  <a:pt x="1149350" y="447425"/>
                </a:cubicBezTo>
                <a:cubicBezTo>
                  <a:pt x="1138557" y="458218"/>
                  <a:pt x="1111250" y="472825"/>
                  <a:pt x="1111250" y="472825"/>
                </a:cubicBezTo>
                <a:cubicBezTo>
                  <a:pt x="1080785" y="518522"/>
                  <a:pt x="1123926" y="462258"/>
                  <a:pt x="1060450" y="504575"/>
                </a:cubicBezTo>
                <a:lnTo>
                  <a:pt x="1022350" y="529975"/>
                </a:lnTo>
                <a:cubicBezTo>
                  <a:pt x="1000941" y="562088"/>
                  <a:pt x="1021272" y="540039"/>
                  <a:pt x="990600" y="555375"/>
                </a:cubicBezTo>
                <a:cubicBezTo>
                  <a:pt x="983774" y="558788"/>
                  <a:pt x="978524" y="564975"/>
                  <a:pt x="971550" y="568075"/>
                </a:cubicBezTo>
                <a:cubicBezTo>
                  <a:pt x="959317" y="573512"/>
                  <a:pt x="944589" y="573349"/>
                  <a:pt x="933450" y="580775"/>
                </a:cubicBezTo>
                <a:cubicBezTo>
                  <a:pt x="927100" y="585008"/>
                  <a:pt x="921374" y="590375"/>
                  <a:pt x="914400" y="593475"/>
                </a:cubicBezTo>
                <a:cubicBezTo>
                  <a:pt x="902167" y="598912"/>
                  <a:pt x="876300" y="606175"/>
                  <a:pt x="876300" y="606175"/>
                </a:cubicBezTo>
                <a:cubicBezTo>
                  <a:pt x="859367" y="604058"/>
                  <a:pt x="842290" y="602878"/>
                  <a:pt x="825500" y="599825"/>
                </a:cubicBezTo>
                <a:cubicBezTo>
                  <a:pt x="818914" y="598628"/>
                  <a:pt x="811677" y="597656"/>
                  <a:pt x="806450" y="593475"/>
                </a:cubicBezTo>
                <a:cubicBezTo>
                  <a:pt x="800491" y="588707"/>
                  <a:pt x="797983" y="580775"/>
                  <a:pt x="793750" y="574425"/>
                </a:cubicBezTo>
                <a:cubicBezTo>
                  <a:pt x="797563" y="559173"/>
                  <a:pt x="799096" y="540938"/>
                  <a:pt x="812800" y="529975"/>
                </a:cubicBezTo>
                <a:cubicBezTo>
                  <a:pt x="818027" y="525794"/>
                  <a:pt x="825863" y="526618"/>
                  <a:pt x="831850" y="523625"/>
                </a:cubicBezTo>
                <a:cubicBezTo>
                  <a:pt x="838676" y="520212"/>
                  <a:pt x="844550" y="515158"/>
                  <a:pt x="850900" y="510925"/>
                </a:cubicBezTo>
                <a:lnTo>
                  <a:pt x="863600" y="472825"/>
                </a:lnTo>
                <a:lnTo>
                  <a:pt x="869950" y="453775"/>
                </a:lnTo>
                <a:cubicBezTo>
                  <a:pt x="867833" y="426258"/>
                  <a:pt x="867023" y="398610"/>
                  <a:pt x="863600" y="371225"/>
                </a:cubicBezTo>
                <a:cubicBezTo>
                  <a:pt x="861021" y="350591"/>
                  <a:pt x="841358" y="328336"/>
                  <a:pt x="831850" y="314075"/>
                </a:cubicBezTo>
                <a:cubicBezTo>
                  <a:pt x="827617" y="307725"/>
                  <a:pt x="821563" y="302265"/>
                  <a:pt x="819150" y="295025"/>
                </a:cubicBezTo>
                <a:cubicBezTo>
                  <a:pt x="817033" y="288675"/>
                  <a:pt x="816981" y="281202"/>
                  <a:pt x="812800" y="275975"/>
                </a:cubicBezTo>
                <a:cubicBezTo>
                  <a:pt x="808032" y="270016"/>
                  <a:pt x="800100" y="267508"/>
                  <a:pt x="793750" y="263275"/>
                </a:cubicBezTo>
                <a:cubicBezTo>
                  <a:pt x="787400" y="267508"/>
                  <a:pt x="778933" y="269625"/>
                  <a:pt x="774700" y="275975"/>
                </a:cubicBezTo>
                <a:cubicBezTo>
                  <a:pt x="774370" y="276469"/>
                  <a:pt x="765247" y="317178"/>
                  <a:pt x="762000" y="320425"/>
                </a:cubicBezTo>
                <a:cubicBezTo>
                  <a:pt x="757267" y="325158"/>
                  <a:pt x="749300" y="324658"/>
                  <a:pt x="742950" y="326775"/>
                </a:cubicBezTo>
                <a:cubicBezTo>
                  <a:pt x="730250" y="324658"/>
                  <a:pt x="714904" y="328468"/>
                  <a:pt x="704850" y="320425"/>
                </a:cubicBezTo>
                <a:cubicBezTo>
                  <a:pt x="699623" y="316244"/>
                  <a:pt x="706467" y="306108"/>
                  <a:pt x="711200" y="301375"/>
                </a:cubicBezTo>
                <a:cubicBezTo>
                  <a:pt x="721993" y="290582"/>
                  <a:pt x="749300" y="275975"/>
                  <a:pt x="749300" y="275975"/>
                </a:cubicBezTo>
                <a:cubicBezTo>
                  <a:pt x="765548" y="227230"/>
                  <a:pt x="766016" y="244091"/>
                  <a:pt x="755650" y="187075"/>
                </a:cubicBezTo>
                <a:cubicBezTo>
                  <a:pt x="754453" y="180489"/>
                  <a:pt x="753481" y="173252"/>
                  <a:pt x="749300" y="168025"/>
                </a:cubicBezTo>
                <a:cubicBezTo>
                  <a:pt x="744532" y="162066"/>
                  <a:pt x="736600" y="159558"/>
                  <a:pt x="730250" y="155325"/>
                </a:cubicBezTo>
                <a:cubicBezTo>
                  <a:pt x="726437" y="140073"/>
                  <a:pt x="724904" y="121838"/>
                  <a:pt x="711200" y="110875"/>
                </a:cubicBezTo>
                <a:cubicBezTo>
                  <a:pt x="705973" y="106694"/>
                  <a:pt x="698137" y="107518"/>
                  <a:pt x="692150" y="104525"/>
                </a:cubicBezTo>
                <a:cubicBezTo>
                  <a:pt x="685324" y="101112"/>
                  <a:pt x="680074" y="94925"/>
                  <a:pt x="673100" y="91825"/>
                </a:cubicBezTo>
                <a:cubicBezTo>
                  <a:pt x="660867" y="86388"/>
                  <a:pt x="635000" y="79125"/>
                  <a:pt x="635000" y="79125"/>
                </a:cubicBezTo>
                <a:cubicBezTo>
                  <a:pt x="524437" y="90181"/>
                  <a:pt x="595728" y="62419"/>
                  <a:pt x="565150" y="123575"/>
                </a:cubicBezTo>
                <a:cubicBezTo>
                  <a:pt x="561737" y="130401"/>
                  <a:pt x="553074" y="133175"/>
                  <a:pt x="546100" y="136275"/>
                </a:cubicBezTo>
                <a:cubicBezTo>
                  <a:pt x="533867" y="141712"/>
                  <a:pt x="508000" y="148975"/>
                  <a:pt x="508000" y="148975"/>
                </a:cubicBezTo>
                <a:cubicBezTo>
                  <a:pt x="503767" y="161675"/>
                  <a:pt x="497501" y="173870"/>
                  <a:pt x="495300" y="187075"/>
                </a:cubicBezTo>
                <a:cubicBezTo>
                  <a:pt x="487850" y="231777"/>
                  <a:pt x="493021" y="212961"/>
                  <a:pt x="482600" y="244225"/>
                </a:cubicBezTo>
                <a:cubicBezTo>
                  <a:pt x="484717" y="254808"/>
                  <a:pt x="486332" y="265504"/>
                  <a:pt x="488950" y="275975"/>
                </a:cubicBezTo>
                <a:cubicBezTo>
                  <a:pt x="490573" y="282469"/>
                  <a:pt x="495300" y="288332"/>
                  <a:pt x="495300" y="295025"/>
                </a:cubicBezTo>
                <a:cubicBezTo>
                  <a:pt x="495300" y="305818"/>
                  <a:pt x="491568" y="316304"/>
                  <a:pt x="488950" y="326775"/>
                </a:cubicBezTo>
                <a:cubicBezTo>
                  <a:pt x="487327" y="333269"/>
                  <a:pt x="487333" y="341092"/>
                  <a:pt x="482600" y="345825"/>
                </a:cubicBezTo>
                <a:cubicBezTo>
                  <a:pt x="477867" y="350558"/>
                  <a:pt x="469900" y="350058"/>
                  <a:pt x="463550" y="352175"/>
                </a:cubicBezTo>
                <a:cubicBezTo>
                  <a:pt x="465890" y="368556"/>
                  <a:pt x="467384" y="397942"/>
                  <a:pt x="476250" y="415675"/>
                </a:cubicBezTo>
                <a:cubicBezTo>
                  <a:pt x="479663" y="422501"/>
                  <a:pt x="485850" y="427751"/>
                  <a:pt x="488950" y="434725"/>
                </a:cubicBezTo>
                <a:cubicBezTo>
                  <a:pt x="494387" y="446958"/>
                  <a:pt x="501650" y="472825"/>
                  <a:pt x="501650" y="472825"/>
                </a:cubicBezTo>
                <a:cubicBezTo>
                  <a:pt x="501279" y="478768"/>
                  <a:pt x="512671" y="569418"/>
                  <a:pt x="482600" y="593475"/>
                </a:cubicBezTo>
                <a:cubicBezTo>
                  <a:pt x="477373" y="597656"/>
                  <a:pt x="469537" y="596832"/>
                  <a:pt x="463550" y="599825"/>
                </a:cubicBezTo>
                <a:cubicBezTo>
                  <a:pt x="456724" y="603238"/>
                  <a:pt x="450850" y="608292"/>
                  <a:pt x="444500" y="612525"/>
                </a:cubicBezTo>
                <a:cubicBezTo>
                  <a:pt x="437370" y="623220"/>
                  <a:pt x="428346" y="642047"/>
                  <a:pt x="412750" y="644275"/>
                </a:cubicBezTo>
                <a:cubicBezTo>
                  <a:pt x="404110" y="645509"/>
                  <a:pt x="395817" y="640042"/>
                  <a:pt x="387350" y="637925"/>
                </a:cubicBezTo>
                <a:cubicBezTo>
                  <a:pt x="381000" y="633692"/>
                  <a:pt x="373068" y="631184"/>
                  <a:pt x="368300" y="625225"/>
                </a:cubicBezTo>
                <a:cubicBezTo>
                  <a:pt x="343670" y="594437"/>
                  <a:pt x="384464" y="613680"/>
                  <a:pt x="342900" y="599825"/>
                </a:cubicBezTo>
                <a:cubicBezTo>
                  <a:pt x="340783" y="593475"/>
                  <a:pt x="337747" y="587361"/>
                  <a:pt x="336550" y="580775"/>
                </a:cubicBezTo>
                <a:cubicBezTo>
                  <a:pt x="333497" y="563985"/>
                  <a:pt x="330200" y="529975"/>
                  <a:pt x="330200" y="529975"/>
                </a:cubicBezTo>
                <a:lnTo>
                  <a:pt x="57150" y="536325"/>
                </a:lnTo>
                <a:close/>
              </a:path>
            </a:pathLst>
          </a:custGeom>
          <a:solidFill>
            <a:srgbClr val="006600">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969963"/>
            <a:ext cx="5976937"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p:cNvSpPr>
            <a:spLocks noChangeArrowheads="1"/>
          </p:cNvSpPr>
          <p:nvPr/>
        </p:nvSpPr>
        <p:spPr bwMode="auto">
          <a:xfrm>
            <a:off x="38100" y="0"/>
            <a:ext cx="47625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3" name="Rectangle 2"/>
          <p:cNvSpPr>
            <a:spLocks noChangeArrowheads="1"/>
          </p:cNvSpPr>
          <p:nvPr/>
        </p:nvSpPr>
        <p:spPr bwMode="auto">
          <a:xfrm>
            <a:off x="4953000" y="100013"/>
            <a:ext cx="4038600" cy="1579562"/>
          </a:xfrm>
          <a:prstGeom prst="rect">
            <a:avLst/>
          </a:prstGeom>
          <a:solidFill>
            <a:srgbClr val="FFFFCC"/>
          </a:solidFill>
          <a:ln w="9525">
            <a:solidFill>
              <a:schemeClr val="tx1"/>
            </a:solidFill>
            <a:miter lim="800000"/>
            <a:headEnd/>
            <a:tailEnd/>
          </a:ln>
        </p:spPr>
        <p:txBody>
          <a:bodyPr>
            <a:spAutoFit/>
          </a:bodyPr>
          <a:lstStyle/>
          <a:p>
            <a:pPr algn="ctr">
              <a:lnSpc>
                <a:spcPct val="80000"/>
              </a:lnSpc>
            </a:pPr>
            <a:r>
              <a:rPr lang="en-US" sz="3000" dirty="0">
                <a:latin typeface="Calibri" pitchFamily="34" charset="0"/>
                <a:cs typeface="Calibri" pitchFamily="34" charset="0"/>
              </a:rPr>
              <a:t>The </a:t>
            </a:r>
            <a:r>
              <a:rPr lang="en-US" sz="3000" dirty="0">
                <a:solidFill>
                  <a:srgbClr val="FF0000"/>
                </a:solidFill>
                <a:latin typeface="Calibri" pitchFamily="34" charset="0"/>
                <a:cs typeface="Calibri" pitchFamily="34" charset="0"/>
              </a:rPr>
              <a:t>growth of factories led to an increase in American cities </a:t>
            </a:r>
            <a:br>
              <a:rPr lang="en-US" sz="3000" dirty="0">
                <a:solidFill>
                  <a:srgbClr val="FF0000"/>
                </a:solidFill>
                <a:latin typeface="Calibri" pitchFamily="34" charset="0"/>
                <a:cs typeface="Calibri" pitchFamily="34" charset="0"/>
              </a:rPr>
            </a:br>
            <a:r>
              <a:rPr lang="en-US" sz="3000" dirty="0">
                <a:solidFill>
                  <a:srgbClr val="FF0000"/>
                </a:solidFill>
                <a:latin typeface="Calibri" pitchFamily="34" charset="0"/>
                <a:cs typeface="Calibri" pitchFamily="34" charset="0"/>
              </a:rPr>
              <a:t>(called urbanization</a:t>
            </a:r>
            <a:r>
              <a:rPr lang="en-US" sz="3000" dirty="0">
                <a:latin typeface="Calibri" pitchFamily="34" charset="0"/>
                <a:cs typeface="Calibri" pitchFamily="34" charset="0"/>
              </a:rPr>
              <a:t>)</a:t>
            </a:r>
          </a:p>
        </p:txBody>
      </p:sp>
      <p:pic>
        <p:nvPicPr>
          <p:cNvPr id="9" name="Picture 3"/>
          <p:cNvPicPr>
            <a:picLocks noChangeAspect="1" noChangeArrowheads="1"/>
          </p:cNvPicPr>
          <p:nvPr/>
        </p:nvPicPr>
        <p:blipFill>
          <a:blip r:embed="rId4" cstate="print">
            <a:lum bright="-6000" contrast="6000"/>
            <a:extLst>
              <a:ext uri="{28A0092B-C50C-407E-A947-70E740481C1C}">
                <a14:useLocalDpi xmlns:a14="http://schemas.microsoft.com/office/drawing/2010/main" val="0"/>
              </a:ext>
            </a:extLst>
          </a:blip>
          <a:srcRect l="998" t="8977" r="1164" b="4240"/>
          <a:stretch>
            <a:fillRect/>
          </a:stretch>
        </p:blipFill>
        <p:spPr bwMode="auto">
          <a:xfrm>
            <a:off x="323850" y="1752600"/>
            <a:ext cx="851535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323850" y="49530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400" b="1">
                <a:solidFill>
                  <a:srgbClr val="C00000"/>
                </a:solidFill>
                <a:latin typeface="Calibri" pitchFamily="34" charset="0"/>
                <a:cs typeface="Calibri" pitchFamily="34" charset="0"/>
              </a:rPr>
              <a:t>American cities in 1820</a:t>
            </a:r>
          </a:p>
        </p:txBody>
      </p:sp>
      <p:pic>
        <p:nvPicPr>
          <p:cNvPr id="14" name="Picture 4"/>
          <p:cNvPicPr>
            <a:picLocks noChangeAspect="1" noChangeArrowheads="1"/>
          </p:cNvPicPr>
          <p:nvPr/>
        </p:nvPicPr>
        <p:blipFill>
          <a:blip r:embed="rId5" cstate="print">
            <a:lum bright="-6000" contrast="6000"/>
            <a:extLst>
              <a:ext uri="{28A0092B-C50C-407E-A947-70E740481C1C}">
                <a14:useLocalDpi xmlns:a14="http://schemas.microsoft.com/office/drawing/2010/main" val="0"/>
              </a:ext>
            </a:extLst>
          </a:blip>
          <a:srcRect l="2962" t="6540" r="624" b="5840"/>
          <a:stretch>
            <a:fillRect/>
          </a:stretch>
        </p:blipFill>
        <p:spPr bwMode="auto">
          <a:xfrm>
            <a:off x="304800" y="1752600"/>
            <a:ext cx="8534400" cy="510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323850" y="4271963"/>
            <a:ext cx="3581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400" b="1">
                <a:solidFill>
                  <a:srgbClr val="C00000"/>
                </a:solidFill>
                <a:latin typeface="Calibri" pitchFamily="34" charset="0"/>
                <a:cs typeface="Calibri" pitchFamily="34" charset="0"/>
              </a:rPr>
              <a:t>American cities in 1860</a:t>
            </a:r>
          </a:p>
        </p:txBody>
      </p:sp>
      <p:sp>
        <p:nvSpPr>
          <p:cNvPr id="24585" name="Rectangle 15"/>
          <p:cNvSpPr>
            <a:spLocks noChangeArrowheads="1"/>
          </p:cNvSpPr>
          <p:nvPr/>
        </p:nvSpPr>
        <p:spPr bwMode="auto">
          <a:xfrm>
            <a:off x="171450" y="131763"/>
            <a:ext cx="4629150" cy="1570037"/>
          </a:xfrm>
          <a:prstGeom prst="rect">
            <a:avLst/>
          </a:prstGeom>
          <a:solidFill>
            <a:srgbClr val="CCCCFF"/>
          </a:solidFill>
          <a:ln w="9525">
            <a:solidFill>
              <a:schemeClr val="tx1"/>
            </a:solidFill>
            <a:miter lim="800000"/>
            <a:headEnd/>
            <a:tailEnd/>
          </a:ln>
        </p:spPr>
        <p:txBody>
          <a:bodyPr>
            <a:spAutoFit/>
          </a:bodyPr>
          <a:lstStyle/>
          <a:p>
            <a:pPr algn="ctr">
              <a:lnSpc>
                <a:spcPct val="80000"/>
              </a:lnSpc>
            </a:pPr>
            <a:r>
              <a:rPr lang="en-US" sz="3000" dirty="0">
                <a:latin typeface="Calibri" pitchFamily="34" charset="0"/>
                <a:cs typeface="Calibri" pitchFamily="34" charset="0"/>
              </a:rPr>
              <a:t>By 1840, Northern factories mass produced textiles, </a:t>
            </a:r>
            <a:br>
              <a:rPr lang="en-US" sz="3000" dirty="0">
                <a:latin typeface="Calibri" pitchFamily="34" charset="0"/>
                <a:cs typeface="Calibri" pitchFamily="34" charset="0"/>
              </a:rPr>
            </a:br>
            <a:r>
              <a:rPr lang="en-US" sz="3000" dirty="0">
                <a:latin typeface="Calibri" pitchFamily="34" charset="0"/>
                <a:cs typeface="Calibri" pitchFamily="34" charset="0"/>
              </a:rPr>
              <a:t>farm equipment, and </a:t>
            </a:r>
            <a:br>
              <a:rPr lang="en-US" sz="3000" dirty="0">
                <a:latin typeface="Calibri" pitchFamily="34" charset="0"/>
                <a:cs typeface="Calibri" pitchFamily="34" charset="0"/>
              </a:rPr>
            </a:br>
            <a:r>
              <a:rPr lang="en-US" sz="3000" dirty="0">
                <a:latin typeface="Calibri" pitchFamily="34" charset="0"/>
                <a:cs typeface="Calibri" pitchFamily="34" charset="0"/>
              </a:rPr>
              <a:t>other finished goods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20482"/>
                                        </p:tgtEl>
                                      </p:cBhvr>
                                    </p:animEffect>
                                    <p:set>
                                      <p:cBhvr>
                                        <p:cTn id="10" dur="1" fill="hold">
                                          <p:stCondLst>
                                            <p:cond delay="499"/>
                                          </p:stCondLst>
                                        </p:cTn>
                                        <p:tgtEl>
                                          <p:spTgt spid="2048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90600" y="1676400"/>
            <a:ext cx="10624137" cy="624840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1"/>
          <p:cNvSpPr>
            <a:spLocks noChangeArrowheads="1"/>
          </p:cNvSpPr>
          <p:nvPr/>
        </p:nvSpPr>
        <p:spPr bwMode="auto">
          <a:xfrm>
            <a:off x="609600" y="1698625"/>
            <a:ext cx="6916738" cy="3587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solidFill>
                <a:srgbClr val="000000"/>
              </a:solidFill>
            </a:endParaRPr>
          </a:p>
        </p:txBody>
      </p:sp>
      <p:sp>
        <p:nvSpPr>
          <p:cNvPr id="25604" name="Rectangle 8"/>
          <p:cNvSpPr>
            <a:spLocks noChangeArrowheads="1"/>
          </p:cNvSpPr>
          <p:nvPr/>
        </p:nvSpPr>
        <p:spPr bwMode="auto">
          <a:xfrm>
            <a:off x="152400" y="100013"/>
            <a:ext cx="8763000" cy="831850"/>
          </a:xfrm>
          <a:prstGeom prst="rect">
            <a:avLst/>
          </a:prstGeom>
          <a:solidFill>
            <a:srgbClr val="CCFFFF"/>
          </a:solidFill>
          <a:ln w="9525">
            <a:solidFill>
              <a:schemeClr val="tx1"/>
            </a:solidFill>
            <a:miter lim="800000"/>
            <a:headEnd/>
            <a:tailEnd/>
          </a:ln>
        </p:spPr>
        <p:txBody>
          <a:bodyPr>
            <a:spAutoFit/>
          </a:bodyPr>
          <a:lstStyle/>
          <a:p>
            <a:pPr algn="ctr">
              <a:lnSpc>
                <a:spcPct val="80000"/>
              </a:lnSpc>
            </a:pPr>
            <a:r>
              <a:rPr lang="en-US" sz="3000" dirty="0">
                <a:solidFill>
                  <a:srgbClr val="000000"/>
                </a:solidFill>
                <a:latin typeface="Calibri" pitchFamily="34" charset="0"/>
                <a:cs typeface="Calibri" pitchFamily="34" charset="0"/>
              </a:rPr>
              <a:t>The growth of factories created jobs and led to an </a:t>
            </a:r>
            <a:r>
              <a:rPr lang="en-US" sz="3000" dirty="0">
                <a:solidFill>
                  <a:srgbClr val="FF0000"/>
                </a:solidFill>
                <a:latin typeface="Calibri" pitchFamily="34" charset="0"/>
                <a:cs typeface="Calibri" pitchFamily="34" charset="0"/>
              </a:rPr>
              <a:t>increase in European immigration </a:t>
            </a:r>
            <a:r>
              <a:rPr lang="en-US" sz="3000" dirty="0">
                <a:solidFill>
                  <a:srgbClr val="000000"/>
                </a:solidFill>
                <a:latin typeface="Calibri" pitchFamily="34" charset="0"/>
                <a:cs typeface="Calibri" pitchFamily="34" charset="0"/>
              </a:rPr>
              <a:t>to the United States</a:t>
            </a:r>
          </a:p>
        </p:txBody>
      </p:sp>
      <p:sp>
        <p:nvSpPr>
          <p:cNvPr id="25605" name="Rectangle 9"/>
          <p:cNvSpPr>
            <a:spLocks noChangeArrowheads="1"/>
          </p:cNvSpPr>
          <p:nvPr/>
        </p:nvSpPr>
        <p:spPr bwMode="auto">
          <a:xfrm>
            <a:off x="152400" y="1009650"/>
            <a:ext cx="3810000" cy="1200150"/>
          </a:xfrm>
          <a:prstGeom prst="rect">
            <a:avLst/>
          </a:prstGeom>
          <a:solidFill>
            <a:srgbClr val="FFCCFF"/>
          </a:solidFill>
          <a:ln w="9525">
            <a:solidFill>
              <a:schemeClr val="tx1"/>
            </a:solidFill>
            <a:miter lim="800000"/>
            <a:headEnd/>
            <a:tailEnd/>
          </a:ln>
        </p:spPr>
        <p:txBody>
          <a:bodyPr>
            <a:spAutoFit/>
          </a:bodyPr>
          <a:lstStyle/>
          <a:p>
            <a:pPr algn="ctr">
              <a:lnSpc>
                <a:spcPct val="80000"/>
              </a:lnSpc>
            </a:pPr>
            <a:r>
              <a:rPr lang="en-US" sz="3000" dirty="0">
                <a:solidFill>
                  <a:srgbClr val="000000"/>
                </a:solidFill>
                <a:latin typeface="Calibri" pitchFamily="34" charset="0"/>
                <a:cs typeface="Calibri" pitchFamily="34" charset="0"/>
              </a:rPr>
              <a:t>In the 1840s, millions of Irish and Germans immigrated to America</a:t>
            </a:r>
          </a:p>
        </p:txBody>
      </p:sp>
      <p:sp>
        <p:nvSpPr>
          <p:cNvPr id="3" name="Rectangle 2"/>
          <p:cNvSpPr>
            <a:spLocks noChangeArrowheads="1"/>
          </p:cNvSpPr>
          <p:nvPr/>
        </p:nvSpPr>
        <p:spPr bwMode="auto">
          <a:xfrm>
            <a:off x="4068763" y="1009650"/>
            <a:ext cx="4846637" cy="1200150"/>
          </a:xfrm>
          <a:prstGeom prst="rect">
            <a:avLst/>
          </a:prstGeom>
          <a:solidFill>
            <a:srgbClr val="FFCC99"/>
          </a:solidFill>
          <a:ln w="9525">
            <a:solidFill>
              <a:schemeClr val="tx1"/>
            </a:solidFill>
            <a:miter lim="800000"/>
            <a:headEnd/>
            <a:tailEnd/>
          </a:ln>
        </p:spPr>
        <p:txBody>
          <a:bodyPr>
            <a:spAutoFit/>
          </a:bodyPr>
          <a:lstStyle/>
          <a:p>
            <a:pPr algn="ctr">
              <a:lnSpc>
                <a:spcPct val="80000"/>
              </a:lnSpc>
            </a:pPr>
            <a:r>
              <a:rPr lang="en-US" sz="3000" dirty="0">
                <a:solidFill>
                  <a:srgbClr val="000000"/>
                </a:solidFill>
                <a:latin typeface="Calibri" pitchFamily="34" charset="0"/>
                <a:cs typeface="Calibri" pitchFamily="34" charset="0"/>
              </a:rPr>
              <a:t>Immigrants worked in low-paying New England factories</a:t>
            </a:r>
            <a:br>
              <a:rPr lang="en-US" sz="3000" dirty="0">
                <a:solidFill>
                  <a:srgbClr val="000000"/>
                </a:solidFill>
                <a:latin typeface="Calibri" pitchFamily="34" charset="0"/>
                <a:cs typeface="Calibri" pitchFamily="34" charset="0"/>
              </a:rPr>
            </a:br>
            <a:r>
              <a:rPr lang="en-US" sz="3000" dirty="0">
                <a:solidFill>
                  <a:srgbClr val="000000"/>
                </a:solidFill>
                <a:latin typeface="Calibri" pitchFamily="34" charset="0"/>
                <a:cs typeface="Calibri" pitchFamily="34" charset="0"/>
              </a:rPr>
              <a:t>or moved west as farmers</a:t>
            </a:r>
          </a:p>
        </p:txBody>
      </p:sp>
    </p:spTree>
    <p:custDataLst>
      <p:tags r:id="rId1"/>
    </p:custDataLst>
    <p:extLst>
      <p:ext uri="{BB962C8B-B14F-4D97-AF65-F5344CB8AC3E}">
        <p14:creationId xmlns:p14="http://schemas.microsoft.com/office/powerpoint/2010/main" val="4193783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4" descr="american-patriot.jpg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66800"/>
            <a:ext cx="8707438"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6"/>
          <p:cNvSpPr>
            <a:spLocks noChangeArrowheads="1"/>
          </p:cNvSpPr>
          <p:nvPr/>
        </p:nvSpPr>
        <p:spPr bwMode="auto">
          <a:xfrm>
            <a:off x="838200" y="100013"/>
            <a:ext cx="7543800" cy="831850"/>
          </a:xfrm>
          <a:prstGeom prst="rect">
            <a:avLst/>
          </a:prstGeom>
          <a:solidFill>
            <a:srgbClr val="CCFFFF"/>
          </a:solidFill>
          <a:ln w="9525">
            <a:solidFill>
              <a:schemeClr val="tx1"/>
            </a:solidFill>
            <a:miter lim="800000"/>
            <a:headEnd/>
            <a:tailEnd/>
          </a:ln>
        </p:spPr>
        <p:txBody>
          <a:bodyPr>
            <a:spAutoFit/>
          </a:bodyPr>
          <a:lstStyle/>
          <a:p>
            <a:pPr algn="ctr">
              <a:lnSpc>
                <a:spcPct val="80000"/>
              </a:lnSpc>
            </a:pPr>
            <a:r>
              <a:rPr lang="en-US" sz="3000" dirty="0">
                <a:solidFill>
                  <a:srgbClr val="000000"/>
                </a:solidFill>
                <a:latin typeface="Calibri" pitchFamily="34" charset="0"/>
                <a:cs typeface="Calibri" pitchFamily="34" charset="0"/>
              </a:rPr>
              <a:t>Rapid immigration led to </a:t>
            </a:r>
            <a:r>
              <a:rPr lang="en-US" sz="3000" dirty="0">
                <a:solidFill>
                  <a:srgbClr val="FF0000"/>
                </a:solidFill>
                <a:latin typeface="Calibri" pitchFamily="34" charset="0"/>
                <a:cs typeface="Calibri" pitchFamily="34" charset="0"/>
              </a:rPr>
              <a:t>hostility and prejudice </a:t>
            </a:r>
            <a:r>
              <a:rPr lang="en-US" sz="3000" dirty="0">
                <a:solidFill>
                  <a:srgbClr val="000000"/>
                </a:solidFill>
                <a:latin typeface="Calibri" pitchFamily="34" charset="0"/>
                <a:cs typeface="Calibri" pitchFamily="34" charset="0"/>
              </a:rPr>
              <a:t/>
            </a:r>
            <a:br>
              <a:rPr lang="en-US" sz="3000" dirty="0">
                <a:solidFill>
                  <a:srgbClr val="000000"/>
                </a:solidFill>
                <a:latin typeface="Calibri" pitchFamily="34" charset="0"/>
                <a:cs typeface="Calibri" pitchFamily="34" charset="0"/>
              </a:rPr>
            </a:br>
            <a:r>
              <a:rPr lang="en-US" sz="3000" dirty="0">
                <a:solidFill>
                  <a:srgbClr val="000000"/>
                </a:solidFill>
                <a:latin typeface="Calibri" pitchFamily="34" charset="0"/>
                <a:cs typeface="Calibri" pitchFamily="34" charset="0"/>
              </a:rPr>
              <a:t>by native-born Americans called </a:t>
            </a:r>
            <a:r>
              <a:rPr lang="en-US" sz="3000" u="sng" dirty="0">
                <a:solidFill>
                  <a:srgbClr val="000000"/>
                </a:solidFill>
                <a:latin typeface="Calibri" pitchFamily="34" charset="0"/>
                <a:cs typeface="Calibri" pitchFamily="34" charset="0"/>
              </a:rPr>
              <a:t>nativism</a:t>
            </a:r>
            <a:r>
              <a:rPr lang="en-US" sz="3000" dirty="0">
                <a:solidFill>
                  <a:srgbClr val="000000"/>
                </a:solidFill>
                <a:latin typeface="Calibri" pitchFamily="34" charset="0"/>
                <a:cs typeface="Calibri" pitchFamily="34" charset="0"/>
              </a:rPr>
              <a:t> </a:t>
            </a:r>
          </a:p>
        </p:txBody>
      </p:sp>
    </p:spTree>
    <p:extLst>
      <p:ext uri="{BB962C8B-B14F-4D97-AF65-F5344CB8AC3E}">
        <p14:creationId xmlns:p14="http://schemas.microsoft.com/office/powerpoint/2010/main" val="28529921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ttp://madmikesamerica.com/wp-content/uploads/2010/09/know-noth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3332163"/>
            <a:ext cx="4848225"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6"/>
          <p:cNvSpPr>
            <a:spLocks noChangeArrowheads="1"/>
          </p:cNvSpPr>
          <p:nvPr/>
        </p:nvSpPr>
        <p:spPr bwMode="auto">
          <a:xfrm>
            <a:off x="76200" y="76200"/>
            <a:ext cx="8991600" cy="1200150"/>
          </a:xfrm>
          <a:prstGeom prst="rect">
            <a:avLst/>
          </a:prstGeom>
          <a:solidFill>
            <a:srgbClr val="FFCCCC"/>
          </a:solidFill>
          <a:ln w="9525">
            <a:solidFill>
              <a:schemeClr val="tx1"/>
            </a:solidFill>
            <a:miter lim="800000"/>
            <a:headEnd/>
            <a:tailEnd/>
          </a:ln>
        </p:spPr>
        <p:txBody>
          <a:bodyPr>
            <a:spAutoFit/>
          </a:bodyPr>
          <a:lstStyle/>
          <a:p>
            <a:pPr algn="ctr">
              <a:lnSpc>
                <a:spcPct val="80000"/>
              </a:lnSpc>
            </a:pPr>
            <a:r>
              <a:rPr lang="en-US" sz="3000" dirty="0">
                <a:solidFill>
                  <a:srgbClr val="000000"/>
                </a:solidFill>
                <a:latin typeface="Calibri" pitchFamily="34" charset="0"/>
                <a:cs typeface="Calibri" pitchFamily="34" charset="0"/>
              </a:rPr>
              <a:t>Nativists were worried that immigrants would vote, would remain poor and become a social burden, and </a:t>
            </a:r>
            <a:br>
              <a:rPr lang="en-US" sz="3000" dirty="0">
                <a:solidFill>
                  <a:srgbClr val="000000"/>
                </a:solidFill>
                <a:latin typeface="Calibri" pitchFamily="34" charset="0"/>
                <a:cs typeface="Calibri" pitchFamily="34" charset="0"/>
              </a:rPr>
            </a:br>
            <a:r>
              <a:rPr lang="en-US" sz="3000" dirty="0">
                <a:solidFill>
                  <a:srgbClr val="000000"/>
                </a:solidFill>
                <a:latin typeface="Calibri" pitchFamily="34" charset="0"/>
                <a:cs typeface="Calibri" pitchFamily="34" charset="0"/>
              </a:rPr>
              <a:t>that Catholic immigrants would remain loyal to the Pope</a:t>
            </a:r>
          </a:p>
        </p:txBody>
      </p:sp>
      <p:pic>
        <p:nvPicPr>
          <p:cNvPr id="276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6013" y="1447800"/>
            <a:ext cx="4141787" cy="528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a:spLocks noChangeArrowheads="1"/>
          </p:cNvSpPr>
          <p:nvPr/>
        </p:nvSpPr>
        <p:spPr bwMode="auto">
          <a:xfrm>
            <a:off x="76200" y="1371600"/>
            <a:ext cx="4648200" cy="1570038"/>
          </a:xfrm>
          <a:prstGeom prst="rect">
            <a:avLst/>
          </a:prstGeom>
          <a:solidFill>
            <a:srgbClr val="CCFFCC"/>
          </a:solidFill>
          <a:ln w="9525">
            <a:solidFill>
              <a:schemeClr val="tx1"/>
            </a:solidFill>
            <a:miter lim="800000"/>
            <a:headEnd/>
            <a:tailEnd/>
          </a:ln>
        </p:spPr>
        <p:txBody>
          <a:bodyPr>
            <a:spAutoFit/>
          </a:bodyPr>
          <a:lstStyle/>
          <a:p>
            <a:pPr algn="ctr">
              <a:lnSpc>
                <a:spcPct val="80000"/>
              </a:lnSpc>
            </a:pPr>
            <a:r>
              <a:rPr lang="en-US" sz="3000" dirty="0">
                <a:solidFill>
                  <a:srgbClr val="000000"/>
                </a:solidFill>
                <a:latin typeface="Calibri" pitchFamily="34" charset="0"/>
                <a:cs typeface="Calibri" pitchFamily="34" charset="0"/>
              </a:rPr>
              <a:t>The </a:t>
            </a:r>
            <a:r>
              <a:rPr lang="en-US" sz="3000" u="sng" dirty="0">
                <a:solidFill>
                  <a:srgbClr val="000000"/>
                </a:solidFill>
                <a:latin typeface="Calibri" pitchFamily="34" charset="0"/>
                <a:cs typeface="Calibri" pitchFamily="34" charset="0"/>
              </a:rPr>
              <a:t>Know-Nothing Party </a:t>
            </a:r>
            <a:r>
              <a:rPr lang="en-US" sz="3000" dirty="0">
                <a:solidFill>
                  <a:srgbClr val="000000"/>
                </a:solidFill>
                <a:latin typeface="Calibri" pitchFamily="34" charset="0"/>
                <a:cs typeface="Calibri" pitchFamily="34" charset="0"/>
              </a:rPr>
              <a:t>formed in the </a:t>
            </a:r>
            <a:r>
              <a:rPr lang="en-US" sz="3000" dirty="0">
                <a:solidFill>
                  <a:srgbClr val="FF0000"/>
                </a:solidFill>
                <a:latin typeface="Calibri" pitchFamily="34" charset="0"/>
                <a:cs typeface="Calibri" pitchFamily="34" charset="0"/>
              </a:rPr>
              <a:t>1850s to restrict immigration and limit immigrant voting rights</a:t>
            </a:r>
          </a:p>
        </p:txBody>
      </p:sp>
      <p:pic>
        <p:nvPicPr>
          <p:cNvPr id="9" name="Picture 4" descr="Photo of KNOW-NOTHING CARTOON. &#10;American cartoon, c1850, supporting the Know-Nothing charge that Irish and German immigrants were stealing American elections and running the big city political machines."/>
          <p:cNvPicPr>
            <a:picLocks noChangeAspect="1" noChangeArrowheads="1"/>
          </p:cNvPicPr>
          <p:nvPr/>
        </p:nvPicPr>
        <p:blipFill>
          <a:blip r:embed="rId4" cstate="print">
            <a:extLst>
              <a:ext uri="{28A0092B-C50C-407E-A947-70E740481C1C}">
                <a14:useLocalDpi xmlns:a14="http://schemas.microsoft.com/office/drawing/2010/main" val="0"/>
              </a:ext>
            </a:extLst>
          </a:blip>
          <a:srcRect t="-94"/>
          <a:stretch>
            <a:fillRect/>
          </a:stretch>
        </p:blipFill>
        <p:spPr bwMode="auto">
          <a:xfrm>
            <a:off x="76200" y="3024188"/>
            <a:ext cx="4648200" cy="383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587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7"/>
          <p:cNvSpPr>
            <a:spLocks noChangeArrowheads="1"/>
          </p:cNvSpPr>
          <p:nvPr/>
        </p:nvSpPr>
        <p:spPr bwMode="auto">
          <a:xfrm>
            <a:off x="6324600" y="2362200"/>
            <a:ext cx="685800" cy="325438"/>
          </a:xfrm>
          <a:prstGeom prst="rect">
            <a:avLst/>
          </a:prstGeom>
          <a:solidFill>
            <a:schemeClr val="bg1"/>
          </a:solidFill>
          <a:ln w="9525" algn="ctr">
            <a:solidFill>
              <a:schemeClr val="bg1"/>
            </a:solidFill>
            <a:round/>
            <a:headEnd/>
            <a:tailEnd/>
          </a:ln>
        </p:spPr>
        <p:txBody>
          <a:bodyPr/>
          <a:lstStyle/>
          <a:p>
            <a:endParaRPr lang="en-US"/>
          </a:p>
        </p:txBody>
      </p:sp>
      <p:pic>
        <p:nvPicPr>
          <p:cNvPr id="286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52400"/>
            <a:ext cx="587216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13"/>
          <p:cNvSpPr txBox="1">
            <a:spLocks noChangeArrowheads="1"/>
          </p:cNvSpPr>
          <p:nvPr/>
        </p:nvSpPr>
        <p:spPr bwMode="auto">
          <a:xfrm>
            <a:off x="381000" y="76200"/>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3200" u="sng">
                <a:solidFill>
                  <a:srgbClr val="006600"/>
                </a:solidFill>
                <a:latin typeface="Calibri" pitchFamily="34" charset="0"/>
                <a:cs typeface="Calibri" pitchFamily="34" charset="0"/>
              </a:rPr>
              <a:t>The West</a:t>
            </a:r>
          </a:p>
        </p:txBody>
      </p:sp>
      <p:sp>
        <p:nvSpPr>
          <p:cNvPr id="28677" name="TextBox 15"/>
          <p:cNvSpPr txBox="1">
            <a:spLocks noChangeArrowheads="1"/>
          </p:cNvSpPr>
          <p:nvPr/>
        </p:nvSpPr>
        <p:spPr bwMode="auto">
          <a:xfrm>
            <a:off x="0" y="635000"/>
            <a:ext cx="35052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a:solidFill>
                  <a:srgbClr val="006600"/>
                </a:solidFill>
                <a:latin typeface="Calibri" pitchFamily="34" charset="0"/>
                <a:cs typeface="Calibri" pitchFamily="34" charset="0"/>
              </a:rPr>
              <a:t>What technology changed the West? </a:t>
            </a:r>
          </a:p>
        </p:txBody>
      </p:sp>
      <p:sp>
        <p:nvSpPr>
          <p:cNvPr id="28678" name="Freeform 3"/>
          <p:cNvSpPr>
            <a:spLocks/>
          </p:cNvSpPr>
          <p:nvPr/>
        </p:nvSpPr>
        <p:spPr bwMode="auto">
          <a:xfrm>
            <a:off x="6769100" y="488950"/>
            <a:ext cx="1546225" cy="1533525"/>
          </a:xfrm>
          <a:custGeom>
            <a:avLst/>
            <a:gdLst>
              <a:gd name="T0" fmla="*/ 88856 w 1546986"/>
              <a:gd name="T1" fmla="*/ 565128 h 1533739"/>
              <a:gd name="T2" fmla="*/ 107897 w 1546986"/>
              <a:gd name="T3" fmla="*/ 628619 h 1533739"/>
              <a:gd name="T4" fmla="*/ 44428 w 1546986"/>
              <a:gd name="T5" fmla="*/ 679412 h 1533739"/>
              <a:gd name="T6" fmla="*/ 31734 w 1546986"/>
              <a:gd name="T7" fmla="*/ 780998 h 1533739"/>
              <a:gd name="T8" fmla="*/ 0 w 1546986"/>
              <a:gd name="T9" fmla="*/ 831791 h 1533739"/>
              <a:gd name="T10" fmla="*/ 31734 w 1546986"/>
              <a:gd name="T11" fmla="*/ 958773 h 1533739"/>
              <a:gd name="T12" fmla="*/ 126938 w 1546986"/>
              <a:gd name="T13" fmla="*/ 1015915 h 1533739"/>
              <a:gd name="T14" fmla="*/ 152325 w 1546986"/>
              <a:gd name="T15" fmla="*/ 1142898 h 1533739"/>
              <a:gd name="T16" fmla="*/ 203100 w 1546986"/>
              <a:gd name="T17" fmla="*/ 1180992 h 1533739"/>
              <a:gd name="T18" fmla="*/ 279263 w 1546986"/>
              <a:gd name="T19" fmla="*/ 1269880 h 1533739"/>
              <a:gd name="T20" fmla="*/ 241181 w 1546986"/>
              <a:gd name="T21" fmla="*/ 1365117 h 1533739"/>
              <a:gd name="T22" fmla="*/ 863175 w 1546986"/>
              <a:gd name="T23" fmla="*/ 1473051 h 1533739"/>
              <a:gd name="T24" fmla="*/ 939338 w 1546986"/>
              <a:gd name="T25" fmla="*/ 1390513 h 1533739"/>
              <a:gd name="T26" fmla="*/ 1028194 w 1546986"/>
              <a:gd name="T27" fmla="*/ 1320673 h 1533739"/>
              <a:gd name="T28" fmla="*/ 1091663 w 1546986"/>
              <a:gd name="T29" fmla="*/ 1238134 h 1533739"/>
              <a:gd name="T30" fmla="*/ 1155131 w 1546986"/>
              <a:gd name="T31" fmla="*/ 1117501 h 1533739"/>
              <a:gd name="T32" fmla="*/ 1199560 w 1546986"/>
              <a:gd name="T33" fmla="*/ 1054010 h 1533739"/>
              <a:gd name="T34" fmla="*/ 1224947 w 1546986"/>
              <a:gd name="T35" fmla="*/ 939726 h 1533739"/>
              <a:gd name="T36" fmla="*/ 1269375 w 1546986"/>
              <a:gd name="T37" fmla="*/ 901631 h 1533739"/>
              <a:gd name="T38" fmla="*/ 1326497 w 1546986"/>
              <a:gd name="T39" fmla="*/ 838140 h 1533739"/>
              <a:gd name="T40" fmla="*/ 1377272 w 1546986"/>
              <a:gd name="T41" fmla="*/ 666714 h 1533739"/>
              <a:gd name="T42" fmla="*/ 1434394 w 1546986"/>
              <a:gd name="T43" fmla="*/ 533383 h 1533739"/>
              <a:gd name="T44" fmla="*/ 1491516 w 1546986"/>
              <a:gd name="T45" fmla="*/ 355607 h 1533739"/>
              <a:gd name="T46" fmla="*/ 1523250 w 1546986"/>
              <a:gd name="T47" fmla="*/ 266720 h 1533739"/>
              <a:gd name="T48" fmla="*/ 1535944 w 1546986"/>
              <a:gd name="T49" fmla="*/ 95294 h 1533739"/>
              <a:gd name="T50" fmla="*/ 1447088 w 1546986"/>
              <a:gd name="T51" fmla="*/ 158785 h 1533739"/>
              <a:gd name="T52" fmla="*/ 1326497 w 1546986"/>
              <a:gd name="T53" fmla="*/ 260371 h 1533739"/>
              <a:gd name="T54" fmla="*/ 1212253 w 1546986"/>
              <a:gd name="T55" fmla="*/ 330211 h 1533739"/>
              <a:gd name="T56" fmla="*/ 1174172 w 1546986"/>
              <a:gd name="T57" fmla="*/ 393702 h 1533739"/>
              <a:gd name="T58" fmla="*/ 1110703 w 1546986"/>
              <a:gd name="T59" fmla="*/ 450844 h 1533739"/>
              <a:gd name="T60" fmla="*/ 990113 w 1546986"/>
              <a:gd name="T61" fmla="*/ 533383 h 1533739"/>
              <a:gd name="T62" fmla="*/ 913950 w 1546986"/>
              <a:gd name="T63" fmla="*/ 571477 h 1533739"/>
              <a:gd name="T64" fmla="*/ 806053 w 1546986"/>
              <a:gd name="T65" fmla="*/ 571477 h 1533739"/>
              <a:gd name="T66" fmla="*/ 831441 w 1546986"/>
              <a:gd name="T67" fmla="*/ 501637 h 1533739"/>
              <a:gd name="T68" fmla="*/ 869522 w 1546986"/>
              <a:gd name="T69" fmla="*/ 431797 h 1533739"/>
              <a:gd name="T70" fmla="*/ 818747 w 1546986"/>
              <a:gd name="T71" fmla="*/ 273069 h 1533739"/>
              <a:gd name="T72" fmla="*/ 774319 w 1546986"/>
              <a:gd name="T73" fmla="*/ 254022 h 1533739"/>
              <a:gd name="T74" fmla="*/ 704503 w 1546986"/>
              <a:gd name="T75" fmla="*/ 298465 h 1533739"/>
              <a:gd name="T76" fmla="*/ 755278 w 1546986"/>
              <a:gd name="T77" fmla="*/ 165134 h 1533739"/>
              <a:gd name="T78" fmla="*/ 710850 w 1546986"/>
              <a:gd name="T79" fmla="*/ 88945 h 1533739"/>
              <a:gd name="T80" fmla="*/ 634688 w 1546986"/>
              <a:gd name="T81" fmla="*/ 57199 h 1533739"/>
              <a:gd name="T82" fmla="*/ 507750 w 1546986"/>
              <a:gd name="T83" fmla="*/ 127039 h 1533739"/>
              <a:gd name="T84" fmla="*/ 488709 w 1546986"/>
              <a:gd name="T85" fmla="*/ 254022 h 1533739"/>
              <a:gd name="T86" fmla="*/ 482363 w 1546986"/>
              <a:gd name="T87" fmla="*/ 323862 h 1533739"/>
              <a:gd name="T88" fmla="*/ 488709 w 1546986"/>
              <a:gd name="T89" fmla="*/ 412749 h 1533739"/>
              <a:gd name="T90" fmla="*/ 463322 w 1546986"/>
              <a:gd name="T91" fmla="*/ 577826 h 1533739"/>
              <a:gd name="T92" fmla="*/ 387159 w 1546986"/>
              <a:gd name="T93" fmla="*/ 615921 h 1533739"/>
              <a:gd name="T94" fmla="*/ 336384 w 1546986"/>
              <a:gd name="T95" fmla="*/ 558779 h 15337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46986" h="1533739">
                <a:moveTo>
                  <a:pt x="57150" y="514407"/>
                </a:moveTo>
                <a:lnTo>
                  <a:pt x="57150" y="514407"/>
                </a:lnTo>
                <a:cubicBezTo>
                  <a:pt x="67733" y="531340"/>
                  <a:pt x="76426" y="549614"/>
                  <a:pt x="88900" y="565207"/>
                </a:cubicBezTo>
                <a:cubicBezTo>
                  <a:pt x="93668" y="571166"/>
                  <a:pt x="102554" y="572511"/>
                  <a:pt x="107950" y="577907"/>
                </a:cubicBezTo>
                <a:cubicBezTo>
                  <a:pt x="120260" y="590217"/>
                  <a:pt x="121835" y="600513"/>
                  <a:pt x="127000" y="616007"/>
                </a:cubicBezTo>
                <a:cubicBezTo>
                  <a:pt x="120650" y="620240"/>
                  <a:pt x="114776" y="625294"/>
                  <a:pt x="107950" y="628707"/>
                </a:cubicBezTo>
                <a:cubicBezTo>
                  <a:pt x="101963" y="631700"/>
                  <a:pt x="93633" y="630324"/>
                  <a:pt x="88900" y="635057"/>
                </a:cubicBezTo>
                <a:cubicBezTo>
                  <a:pt x="84167" y="639790"/>
                  <a:pt x="87283" y="649374"/>
                  <a:pt x="82550" y="654107"/>
                </a:cubicBezTo>
                <a:cubicBezTo>
                  <a:pt x="71757" y="664900"/>
                  <a:pt x="44450" y="679507"/>
                  <a:pt x="44450" y="679507"/>
                </a:cubicBezTo>
                <a:cubicBezTo>
                  <a:pt x="42333" y="685857"/>
                  <a:pt x="38100" y="691864"/>
                  <a:pt x="38100" y="698557"/>
                </a:cubicBezTo>
                <a:cubicBezTo>
                  <a:pt x="38100" y="706530"/>
                  <a:pt x="47806" y="734024"/>
                  <a:pt x="50800" y="743007"/>
                </a:cubicBezTo>
                <a:cubicBezTo>
                  <a:pt x="46617" y="755556"/>
                  <a:pt x="42941" y="772155"/>
                  <a:pt x="31750" y="781107"/>
                </a:cubicBezTo>
                <a:cubicBezTo>
                  <a:pt x="26523" y="785288"/>
                  <a:pt x="19050" y="785340"/>
                  <a:pt x="12700" y="787457"/>
                </a:cubicBezTo>
                <a:cubicBezTo>
                  <a:pt x="10583" y="795924"/>
                  <a:pt x="8748" y="804466"/>
                  <a:pt x="6350" y="812857"/>
                </a:cubicBezTo>
                <a:cubicBezTo>
                  <a:pt x="4511" y="819293"/>
                  <a:pt x="0" y="825214"/>
                  <a:pt x="0" y="831907"/>
                </a:cubicBezTo>
                <a:cubicBezTo>
                  <a:pt x="0" y="855286"/>
                  <a:pt x="2287" y="878733"/>
                  <a:pt x="6350" y="901757"/>
                </a:cubicBezTo>
                <a:cubicBezTo>
                  <a:pt x="8676" y="914940"/>
                  <a:pt x="11624" y="928718"/>
                  <a:pt x="19050" y="939857"/>
                </a:cubicBezTo>
                <a:cubicBezTo>
                  <a:pt x="23283" y="946207"/>
                  <a:pt x="26007" y="953881"/>
                  <a:pt x="31750" y="958907"/>
                </a:cubicBezTo>
                <a:cubicBezTo>
                  <a:pt x="43237" y="968958"/>
                  <a:pt x="69850" y="984307"/>
                  <a:pt x="69850" y="984307"/>
                </a:cubicBezTo>
                <a:cubicBezTo>
                  <a:pt x="74083" y="990657"/>
                  <a:pt x="76591" y="998589"/>
                  <a:pt x="82550" y="1003357"/>
                </a:cubicBezTo>
                <a:cubicBezTo>
                  <a:pt x="86691" y="1006670"/>
                  <a:pt x="125341" y="1015642"/>
                  <a:pt x="127000" y="1016057"/>
                </a:cubicBezTo>
                <a:cubicBezTo>
                  <a:pt x="133421" y="1025689"/>
                  <a:pt x="146050" y="1041012"/>
                  <a:pt x="146050" y="1054157"/>
                </a:cubicBezTo>
                <a:cubicBezTo>
                  <a:pt x="146050" y="1069482"/>
                  <a:pt x="138361" y="1089925"/>
                  <a:pt x="133350" y="1104957"/>
                </a:cubicBezTo>
                <a:cubicBezTo>
                  <a:pt x="138515" y="1120451"/>
                  <a:pt x="140090" y="1130747"/>
                  <a:pt x="152400" y="1143057"/>
                </a:cubicBezTo>
                <a:cubicBezTo>
                  <a:pt x="157796" y="1148453"/>
                  <a:pt x="164624" y="1152344"/>
                  <a:pt x="171450" y="1155757"/>
                </a:cubicBezTo>
                <a:cubicBezTo>
                  <a:pt x="177437" y="1158750"/>
                  <a:pt x="184150" y="1159990"/>
                  <a:pt x="190500" y="1162107"/>
                </a:cubicBezTo>
                <a:cubicBezTo>
                  <a:pt x="194733" y="1168457"/>
                  <a:pt x="198130" y="1175453"/>
                  <a:pt x="203200" y="1181157"/>
                </a:cubicBezTo>
                <a:cubicBezTo>
                  <a:pt x="215132" y="1194581"/>
                  <a:pt x="241300" y="1219257"/>
                  <a:pt x="241300" y="1219257"/>
                </a:cubicBezTo>
                <a:cubicBezTo>
                  <a:pt x="246465" y="1234751"/>
                  <a:pt x="248040" y="1245047"/>
                  <a:pt x="260350" y="1257357"/>
                </a:cubicBezTo>
                <a:cubicBezTo>
                  <a:pt x="265746" y="1262753"/>
                  <a:pt x="273050" y="1265824"/>
                  <a:pt x="279400" y="1270057"/>
                </a:cubicBezTo>
                <a:cubicBezTo>
                  <a:pt x="285467" y="1288258"/>
                  <a:pt x="293023" y="1300423"/>
                  <a:pt x="279400" y="1320857"/>
                </a:cubicBezTo>
                <a:cubicBezTo>
                  <a:pt x="275687" y="1326426"/>
                  <a:pt x="266700" y="1325090"/>
                  <a:pt x="260350" y="1327207"/>
                </a:cubicBezTo>
                <a:cubicBezTo>
                  <a:pt x="223954" y="1381802"/>
                  <a:pt x="250825" y="1331440"/>
                  <a:pt x="241300" y="1365307"/>
                </a:cubicBezTo>
                <a:cubicBezTo>
                  <a:pt x="231775" y="1399174"/>
                  <a:pt x="219161" y="1482524"/>
                  <a:pt x="203200" y="1530407"/>
                </a:cubicBezTo>
                <a:cubicBezTo>
                  <a:pt x="303742" y="1549457"/>
                  <a:pt x="735542" y="1480665"/>
                  <a:pt x="844550" y="1479607"/>
                </a:cubicBezTo>
                <a:lnTo>
                  <a:pt x="863600" y="1473257"/>
                </a:lnTo>
                <a:cubicBezTo>
                  <a:pt x="874183" y="1458440"/>
                  <a:pt x="885982" y="1444420"/>
                  <a:pt x="895350" y="1428807"/>
                </a:cubicBezTo>
                <a:cubicBezTo>
                  <a:pt x="898794" y="1423067"/>
                  <a:pt x="897519" y="1414984"/>
                  <a:pt x="901700" y="1409757"/>
                </a:cubicBezTo>
                <a:cubicBezTo>
                  <a:pt x="913832" y="1394592"/>
                  <a:pt x="924462" y="1398376"/>
                  <a:pt x="939800" y="1390707"/>
                </a:cubicBezTo>
                <a:cubicBezTo>
                  <a:pt x="946626" y="1387294"/>
                  <a:pt x="952500" y="1382240"/>
                  <a:pt x="958850" y="1378007"/>
                </a:cubicBezTo>
                <a:cubicBezTo>
                  <a:pt x="963083" y="1371657"/>
                  <a:pt x="965807" y="1363983"/>
                  <a:pt x="971550" y="1358957"/>
                </a:cubicBezTo>
                <a:lnTo>
                  <a:pt x="1028700" y="1320857"/>
                </a:lnTo>
                <a:lnTo>
                  <a:pt x="1047750" y="1308157"/>
                </a:lnTo>
                <a:lnTo>
                  <a:pt x="1066800" y="1295457"/>
                </a:lnTo>
                <a:cubicBezTo>
                  <a:pt x="1082002" y="1272653"/>
                  <a:pt x="1085723" y="1270693"/>
                  <a:pt x="1092200" y="1238307"/>
                </a:cubicBezTo>
                <a:cubicBezTo>
                  <a:pt x="1093959" y="1229510"/>
                  <a:pt x="1098798" y="1198490"/>
                  <a:pt x="1104900" y="1187507"/>
                </a:cubicBezTo>
                <a:cubicBezTo>
                  <a:pt x="1112313" y="1174164"/>
                  <a:pt x="1125473" y="1163887"/>
                  <a:pt x="1130300" y="1149407"/>
                </a:cubicBezTo>
                <a:cubicBezTo>
                  <a:pt x="1139063" y="1123117"/>
                  <a:pt x="1131081" y="1134070"/>
                  <a:pt x="1155700" y="1117657"/>
                </a:cubicBezTo>
                <a:cubicBezTo>
                  <a:pt x="1159933" y="1111307"/>
                  <a:pt x="1162441" y="1103375"/>
                  <a:pt x="1168400" y="1098607"/>
                </a:cubicBezTo>
                <a:cubicBezTo>
                  <a:pt x="1173627" y="1094426"/>
                  <a:pt x="1183559" y="1097704"/>
                  <a:pt x="1187450" y="1092257"/>
                </a:cubicBezTo>
                <a:cubicBezTo>
                  <a:pt x="1195231" y="1081364"/>
                  <a:pt x="1195917" y="1066857"/>
                  <a:pt x="1200150" y="1054157"/>
                </a:cubicBezTo>
                <a:lnTo>
                  <a:pt x="1212850" y="1016057"/>
                </a:lnTo>
                <a:lnTo>
                  <a:pt x="1219200" y="997007"/>
                </a:lnTo>
                <a:cubicBezTo>
                  <a:pt x="1221317" y="977957"/>
                  <a:pt x="1222399" y="958763"/>
                  <a:pt x="1225550" y="939857"/>
                </a:cubicBezTo>
                <a:cubicBezTo>
                  <a:pt x="1226650" y="933255"/>
                  <a:pt x="1227167" y="925540"/>
                  <a:pt x="1231900" y="920807"/>
                </a:cubicBezTo>
                <a:cubicBezTo>
                  <a:pt x="1236633" y="916074"/>
                  <a:pt x="1244963" y="917450"/>
                  <a:pt x="1250950" y="914457"/>
                </a:cubicBezTo>
                <a:cubicBezTo>
                  <a:pt x="1257776" y="911044"/>
                  <a:pt x="1263650" y="905990"/>
                  <a:pt x="1270000" y="901757"/>
                </a:cubicBezTo>
                <a:cubicBezTo>
                  <a:pt x="1274233" y="895407"/>
                  <a:pt x="1277304" y="888103"/>
                  <a:pt x="1282700" y="882707"/>
                </a:cubicBezTo>
                <a:cubicBezTo>
                  <a:pt x="1288096" y="877311"/>
                  <a:pt x="1296982" y="875966"/>
                  <a:pt x="1301750" y="870007"/>
                </a:cubicBezTo>
                <a:cubicBezTo>
                  <a:pt x="1336803" y="826190"/>
                  <a:pt x="1272555" y="874653"/>
                  <a:pt x="1327150" y="838257"/>
                </a:cubicBezTo>
                <a:cubicBezTo>
                  <a:pt x="1329267" y="795924"/>
                  <a:pt x="1329828" y="753484"/>
                  <a:pt x="1333500" y="711257"/>
                </a:cubicBezTo>
                <a:cubicBezTo>
                  <a:pt x="1334080" y="704589"/>
                  <a:pt x="1335117" y="696940"/>
                  <a:pt x="1339850" y="692207"/>
                </a:cubicBezTo>
                <a:cubicBezTo>
                  <a:pt x="1350643" y="681414"/>
                  <a:pt x="1365250" y="675274"/>
                  <a:pt x="1377950" y="666807"/>
                </a:cubicBezTo>
                <a:lnTo>
                  <a:pt x="1397000" y="654107"/>
                </a:lnTo>
                <a:lnTo>
                  <a:pt x="1416050" y="641407"/>
                </a:lnTo>
                <a:cubicBezTo>
                  <a:pt x="1446410" y="595867"/>
                  <a:pt x="1423610" y="636863"/>
                  <a:pt x="1435100" y="533457"/>
                </a:cubicBezTo>
                <a:cubicBezTo>
                  <a:pt x="1435681" y="528225"/>
                  <a:pt x="1444360" y="495888"/>
                  <a:pt x="1447800" y="489007"/>
                </a:cubicBezTo>
                <a:cubicBezTo>
                  <a:pt x="1451213" y="482181"/>
                  <a:pt x="1456267" y="476307"/>
                  <a:pt x="1460500" y="469957"/>
                </a:cubicBezTo>
                <a:cubicBezTo>
                  <a:pt x="1468118" y="378546"/>
                  <a:pt x="1452712" y="414964"/>
                  <a:pt x="1492250" y="355657"/>
                </a:cubicBezTo>
                <a:lnTo>
                  <a:pt x="1504950" y="336607"/>
                </a:lnTo>
                <a:lnTo>
                  <a:pt x="1517650" y="317557"/>
                </a:lnTo>
                <a:cubicBezTo>
                  <a:pt x="1519767" y="300624"/>
                  <a:pt x="1521405" y="283624"/>
                  <a:pt x="1524000" y="266757"/>
                </a:cubicBezTo>
                <a:cubicBezTo>
                  <a:pt x="1525641" y="256090"/>
                  <a:pt x="1530350" y="245800"/>
                  <a:pt x="1530350" y="235007"/>
                </a:cubicBezTo>
                <a:cubicBezTo>
                  <a:pt x="1530350" y="215840"/>
                  <a:pt x="1522942" y="201140"/>
                  <a:pt x="1524000" y="177857"/>
                </a:cubicBezTo>
                <a:cubicBezTo>
                  <a:pt x="1525058" y="154574"/>
                  <a:pt x="1533525" y="124940"/>
                  <a:pt x="1536700" y="95307"/>
                </a:cubicBezTo>
                <a:cubicBezTo>
                  <a:pt x="1539875" y="65674"/>
                  <a:pt x="1553633" y="2174"/>
                  <a:pt x="1543050" y="57"/>
                </a:cubicBezTo>
                <a:cubicBezTo>
                  <a:pt x="1532467" y="-2060"/>
                  <a:pt x="1489075" y="56149"/>
                  <a:pt x="1473200" y="82607"/>
                </a:cubicBezTo>
                <a:cubicBezTo>
                  <a:pt x="1457325" y="109065"/>
                  <a:pt x="1459442" y="134465"/>
                  <a:pt x="1447800" y="158807"/>
                </a:cubicBezTo>
                <a:cubicBezTo>
                  <a:pt x="1436158" y="183149"/>
                  <a:pt x="1420283" y="212782"/>
                  <a:pt x="1403350" y="228657"/>
                </a:cubicBezTo>
                <a:cubicBezTo>
                  <a:pt x="1386417" y="244532"/>
                  <a:pt x="1391540" y="238944"/>
                  <a:pt x="1346200" y="254057"/>
                </a:cubicBezTo>
                <a:lnTo>
                  <a:pt x="1327150" y="260407"/>
                </a:lnTo>
                <a:cubicBezTo>
                  <a:pt x="1299633" y="258290"/>
                  <a:pt x="1272198" y="254057"/>
                  <a:pt x="1244600" y="254057"/>
                </a:cubicBezTo>
                <a:cubicBezTo>
                  <a:pt x="1231725" y="254057"/>
                  <a:pt x="1211452" y="248522"/>
                  <a:pt x="1206500" y="260407"/>
                </a:cubicBezTo>
                <a:cubicBezTo>
                  <a:pt x="1197508" y="281988"/>
                  <a:pt x="1209544" y="307113"/>
                  <a:pt x="1212850" y="330257"/>
                </a:cubicBezTo>
                <a:cubicBezTo>
                  <a:pt x="1213797" y="336883"/>
                  <a:pt x="1217083" y="342957"/>
                  <a:pt x="1219200" y="349307"/>
                </a:cubicBezTo>
                <a:cubicBezTo>
                  <a:pt x="1182804" y="403902"/>
                  <a:pt x="1231267" y="339654"/>
                  <a:pt x="1187450" y="374707"/>
                </a:cubicBezTo>
                <a:cubicBezTo>
                  <a:pt x="1181491" y="379475"/>
                  <a:pt x="1180146" y="388361"/>
                  <a:pt x="1174750" y="393757"/>
                </a:cubicBezTo>
                <a:cubicBezTo>
                  <a:pt x="1169354" y="399153"/>
                  <a:pt x="1162050" y="402224"/>
                  <a:pt x="1155700" y="406457"/>
                </a:cubicBezTo>
                <a:cubicBezTo>
                  <a:pt x="1153583" y="412807"/>
                  <a:pt x="1154083" y="420774"/>
                  <a:pt x="1149350" y="425507"/>
                </a:cubicBezTo>
                <a:cubicBezTo>
                  <a:pt x="1138557" y="436300"/>
                  <a:pt x="1111250" y="450907"/>
                  <a:pt x="1111250" y="450907"/>
                </a:cubicBezTo>
                <a:cubicBezTo>
                  <a:pt x="1080785" y="496604"/>
                  <a:pt x="1123926" y="440340"/>
                  <a:pt x="1060450" y="482657"/>
                </a:cubicBezTo>
                <a:lnTo>
                  <a:pt x="1022350" y="508057"/>
                </a:lnTo>
                <a:cubicBezTo>
                  <a:pt x="1000941" y="540170"/>
                  <a:pt x="1021272" y="518121"/>
                  <a:pt x="990600" y="533457"/>
                </a:cubicBezTo>
                <a:cubicBezTo>
                  <a:pt x="983774" y="536870"/>
                  <a:pt x="978524" y="543057"/>
                  <a:pt x="971550" y="546157"/>
                </a:cubicBezTo>
                <a:cubicBezTo>
                  <a:pt x="959317" y="551594"/>
                  <a:pt x="944589" y="551431"/>
                  <a:pt x="933450" y="558857"/>
                </a:cubicBezTo>
                <a:cubicBezTo>
                  <a:pt x="927100" y="563090"/>
                  <a:pt x="921374" y="568457"/>
                  <a:pt x="914400" y="571557"/>
                </a:cubicBezTo>
                <a:cubicBezTo>
                  <a:pt x="902167" y="576994"/>
                  <a:pt x="876300" y="584257"/>
                  <a:pt x="876300" y="584257"/>
                </a:cubicBezTo>
                <a:cubicBezTo>
                  <a:pt x="859367" y="582140"/>
                  <a:pt x="842290" y="580960"/>
                  <a:pt x="825500" y="577907"/>
                </a:cubicBezTo>
                <a:cubicBezTo>
                  <a:pt x="818914" y="576710"/>
                  <a:pt x="811677" y="575738"/>
                  <a:pt x="806450" y="571557"/>
                </a:cubicBezTo>
                <a:cubicBezTo>
                  <a:pt x="800491" y="566789"/>
                  <a:pt x="797983" y="558857"/>
                  <a:pt x="793750" y="552507"/>
                </a:cubicBezTo>
                <a:cubicBezTo>
                  <a:pt x="797563" y="537255"/>
                  <a:pt x="799096" y="519020"/>
                  <a:pt x="812800" y="508057"/>
                </a:cubicBezTo>
                <a:cubicBezTo>
                  <a:pt x="818027" y="503876"/>
                  <a:pt x="825863" y="504700"/>
                  <a:pt x="831850" y="501707"/>
                </a:cubicBezTo>
                <a:cubicBezTo>
                  <a:pt x="838676" y="498294"/>
                  <a:pt x="844550" y="493240"/>
                  <a:pt x="850900" y="489007"/>
                </a:cubicBezTo>
                <a:lnTo>
                  <a:pt x="863600" y="450907"/>
                </a:lnTo>
                <a:lnTo>
                  <a:pt x="869950" y="431857"/>
                </a:lnTo>
                <a:cubicBezTo>
                  <a:pt x="867833" y="404340"/>
                  <a:pt x="867023" y="376692"/>
                  <a:pt x="863600" y="349307"/>
                </a:cubicBezTo>
                <a:cubicBezTo>
                  <a:pt x="861021" y="328673"/>
                  <a:pt x="841358" y="306418"/>
                  <a:pt x="831850" y="292157"/>
                </a:cubicBezTo>
                <a:cubicBezTo>
                  <a:pt x="827617" y="285807"/>
                  <a:pt x="821563" y="280347"/>
                  <a:pt x="819150" y="273107"/>
                </a:cubicBezTo>
                <a:cubicBezTo>
                  <a:pt x="817033" y="266757"/>
                  <a:pt x="816981" y="259284"/>
                  <a:pt x="812800" y="254057"/>
                </a:cubicBezTo>
                <a:cubicBezTo>
                  <a:pt x="808032" y="248098"/>
                  <a:pt x="800100" y="245590"/>
                  <a:pt x="793750" y="241357"/>
                </a:cubicBezTo>
                <a:cubicBezTo>
                  <a:pt x="787400" y="245590"/>
                  <a:pt x="778933" y="247707"/>
                  <a:pt x="774700" y="254057"/>
                </a:cubicBezTo>
                <a:cubicBezTo>
                  <a:pt x="774370" y="254551"/>
                  <a:pt x="765247" y="295260"/>
                  <a:pt x="762000" y="298507"/>
                </a:cubicBezTo>
                <a:cubicBezTo>
                  <a:pt x="757267" y="303240"/>
                  <a:pt x="749300" y="302740"/>
                  <a:pt x="742950" y="304857"/>
                </a:cubicBezTo>
                <a:cubicBezTo>
                  <a:pt x="730250" y="302740"/>
                  <a:pt x="714904" y="306550"/>
                  <a:pt x="704850" y="298507"/>
                </a:cubicBezTo>
                <a:cubicBezTo>
                  <a:pt x="699623" y="294326"/>
                  <a:pt x="706467" y="284190"/>
                  <a:pt x="711200" y="279457"/>
                </a:cubicBezTo>
                <a:cubicBezTo>
                  <a:pt x="721993" y="268664"/>
                  <a:pt x="749300" y="254057"/>
                  <a:pt x="749300" y="254057"/>
                </a:cubicBezTo>
                <a:cubicBezTo>
                  <a:pt x="765548" y="205312"/>
                  <a:pt x="766016" y="222173"/>
                  <a:pt x="755650" y="165157"/>
                </a:cubicBezTo>
                <a:cubicBezTo>
                  <a:pt x="754453" y="158571"/>
                  <a:pt x="753481" y="151334"/>
                  <a:pt x="749300" y="146107"/>
                </a:cubicBezTo>
                <a:cubicBezTo>
                  <a:pt x="744532" y="140148"/>
                  <a:pt x="736600" y="137640"/>
                  <a:pt x="730250" y="133407"/>
                </a:cubicBezTo>
                <a:cubicBezTo>
                  <a:pt x="726437" y="118155"/>
                  <a:pt x="724904" y="99920"/>
                  <a:pt x="711200" y="88957"/>
                </a:cubicBezTo>
                <a:cubicBezTo>
                  <a:pt x="705973" y="84776"/>
                  <a:pt x="698137" y="85600"/>
                  <a:pt x="692150" y="82607"/>
                </a:cubicBezTo>
                <a:cubicBezTo>
                  <a:pt x="685324" y="79194"/>
                  <a:pt x="680074" y="73007"/>
                  <a:pt x="673100" y="69907"/>
                </a:cubicBezTo>
                <a:cubicBezTo>
                  <a:pt x="660867" y="64470"/>
                  <a:pt x="635000" y="57207"/>
                  <a:pt x="635000" y="57207"/>
                </a:cubicBezTo>
                <a:cubicBezTo>
                  <a:pt x="524437" y="68263"/>
                  <a:pt x="595728" y="40501"/>
                  <a:pt x="565150" y="101657"/>
                </a:cubicBezTo>
                <a:cubicBezTo>
                  <a:pt x="561737" y="108483"/>
                  <a:pt x="553074" y="111257"/>
                  <a:pt x="546100" y="114357"/>
                </a:cubicBezTo>
                <a:cubicBezTo>
                  <a:pt x="533867" y="119794"/>
                  <a:pt x="508000" y="127057"/>
                  <a:pt x="508000" y="127057"/>
                </a:cubicBezTo>
                <a:cubicBezTo>
                  <a:pt x="503767" y="139757"/>
                  <a:pt x="497501" y="151952"/>
                  <a:pt x="495300" y="165157"/>
                </a:cubicBezTo>
                <a:cubicBezTo>
                  <a:pt x="487850" y="209859"/>
                  <a:pt x="493021" y="191043"/>
                  <a:pt x="482600" y="222307"/>
                </a:cubicBezTo>
                <a:cubicBezTo>
                  <a:pt x="484717" y="232890"/>
                  <a:pt x="486332" y="243586"/>
                  <a:pt x="488950" y="254057"/>
                </a:cubicBezTo>
                <a:cubicBezTo>
                  <a:pt x="490573" y="260551"/>
                  <a:pt x="495300" y="266414"/>
                  <a:pt x="495300" y="273107"/>
                </a:cubicBezTo>
                <a:cubicBezTo>
                  <a:pt x="495300" y="283900"/>
                  <a:pt x="491568" y="294386"/>
                  <a:pt x="488950" y="304857"/>
                </a:cubicBezTo>
                <a:cubicBezTo>
                  <a:pt x="487327" y="311351"/>
                  <a:pt x="487333" y="319174"/>
                  <a:pt x="482600" y="323907"/>
                </a:cubicBezTo>
                <a:cubicBezTo>
                  <a:pt x="477867" y="328640"/>
                  <a:pt x="469900" y="328140"/>
                  <a:pt x="463550" y="330257"/>
                </a:cubicBezTo>
                <a:cubicBezTo>
                  <a:pt x="465890" y="346638"/>
                  <a:pt x="467384" y="376024"/>
                  <a:pt x="476250" y="393757"/>
                </a:cubicBezTo>
                <a:cubicBezTo>
                  <a:pt x="479663" y="400583"/>
                  <a:pt x="485850" y="405833"/>
                  <a:pt x="488950" y="412807"/>
                </a:cubicBezTo>
                <a:cubicBezTo>
                  <a:pt x="494387" y="425040"/>
                  <a:pt x="501650" y="450907"/>
                  <a:pt x="501650" y="450907"/>
                </a:cubicBezTo>
                <a:cubicBezTo>
                  <a:pt x="501279" y="456850"/>
                  <a:pt x="512671" y="547500"/>
                  <a:pt x="482600" y="571557"/>
                </a:cubicBezTo>
                <a:cubicBezTo>
                  <a:pt x="477373" y="575738"/>
                  <a:pt x="469537" y="574914"/>
                  <a:pt x="463550" y="577907"/>
                </a:cubicBezTo>
                <a:cubicBezTo>
                  <a:pt x="456724" y="581320"/>
                  <a:pt x="450850" y="586374"/>
                  <a:pt x="444500" y="590607"/>
                </a:cubicBezTo>
                <a:cubicBezTo>
                  <a:pt x="437370" y="601302"/>
                  <a:pt x="428346" y="620129"/>
                  <a:pt x="412750" y="622357"/>
                </a:cubicBezTo>
                <a:cubicBezTo>
                  <a:pt x="404110" y="623591"/>
                  <a:pt x="395817" y="618124"/>
                  <a:pt x="387350" y="616007"/>
                </a:cubicBezTo>
                <a:cubicBezTo>
                  <a:pt x="381000" y="611774"/>
                  <a:pt x="373068" y="609266"/>
                  <a:pt x="368300" y="603307"/>
                </a:cubicBezTo>
                <a:cubicBezTo>
                  <a:pt x="343670" y="572519"/>
                  <a:pt x="384464" y="591762"/>
                  <a:pt x="342900" y="577907"/>
                </a:cubicBezTo>
                <a:cubicBezTo>
                  <a:pt x="340783" y="571557"/>
                  <a:pt x="337747" y="565443"/>
                  <a:pt x="336550" y="558857"/>
                </a:cubicBezTo>
                <a:cubicBezTo>
                  <a:pt x="333497" y="542067"/>
                  <a:pt x="330200" y="508057"/>
                  <a:pt x="330200" y="508057"/>
                </a:cubicBezTo>
                <a:lnTo>
                  <a:pt x="57150" y="514407"/>
                </a:lnTo>
                <a:close/>
              </a:path>
            </a:pathLst>
          </a:custGeom>
          <a:solidFill>
            <a:srgbClr val="006600">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pic>
        <p:nvPicPr>
          <p:cNvPr id="28679" name="Picture 5" descr="Photo of FARMING: HARVESTING. &#10;Harvesting grain with one of Cyrus Hall McCormick's reapers. Wood engraving, American, 1884."/>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209550" y="2805113"/>
            <a:ext cx="5810250"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6324600" y="2362200"/>
            <a:ext cx="685800" cy="325438"/>
          </a:xfrm>
          <a:prstGeom prst="rect">
            <a:avLst/>
          </a:prstGeom>
          <a:solidFill>
            <a:schemeClr val="bg1"/>
          </a:solidFill>
          <a:ln w="9525" algn="ctr">
            <a:solidFill>
              <a:schemeClr val="bg1"/>
            </a:solidFill>
            <a:round/>
            <a:headEnd/>
            <a:tailEnd/>
          </a:ln>
        </p:spPr>
        <p:txBody>
          <a:bodyPr/>
          <a:lstStyle/>
          <a:p>
            <a:endParaRPr lang="en-US"/>
          </a:p>
        </p:txBody>
      </p:sp>
      <p:pic>
        <p:nvPicPr>
          <p:cNvPr id="296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52400"/>
            <a:ext cx="587216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13"/>
          <p:cNvSpPr txBox="1">
            <a:spLocks noChangeArrowheads="1"/>
          </p:cNvSpPr>
          <p:nvPr/>
        </p:nvSpPr>
        <p:spPr bwMode="auto">
          <a:xfrm>
            <a:off x="381000" y="76200"/>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3200" u="sng">
                <a:solidFill>
                  <a:srgbClr val="006600"/>
                </a:solidFill>
                <a:latin typeface="Calibri" pitchFamily="34" charset="0"/>
                <a:cs typeface="Calibri" pitchFamily="34" charset="0"/>
              </a:rPr>
              <a:t>The West</a:t>
            </a:r>
          </a:p>
        </p:txBody>
      </p:sp>
      <p:sp>
        <p:nvSpPr>
          <p:cNvPr id="29701" name="TextBox 15"/>
          <p:cNvSpPr txBox="1">
            <a:spLocks noChangeArrowheads="1"/>
          </p:cNvSpPr>
          <p:nvPr/>
        </p:nvSpPr>
        <p:spPr bwMode="auto">
          <a:xfrm>
            <a:off x="0" y="635000"/>
            <a:ext cx="35052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a:solidFill>
                  <a:srgbClr val="006600"/>
                </a:solidFill>
                <a:latin typeface="Calibri" pitchFamily="34" charset="0"/>
                <a:cs typeface="Calibri" pitchFamily="34" charset="0"/>
              </a:rPr>
              <a:t>What was the </a:t>
            </a:r>
            <a:br>
              <a:rPr lang="en-US" sz="3000">
                <a:solidFill>
                  <a:srgbClr val="006600"/>
                </a:solidFill>
                <a:latin typeface="Calibri" pitchFamily="34" charset="0"/>
                <a:cs typeface="Calibri" pitchFamily="34" charset="0"/>
              </a:rPr>
            </a:br>
            <a:r>
              <a:rPr lang="en-US" sz="3000">
                <a:solidFill>
                  <a:srgbClr val="006600"/>
                </a:solidFill>
                <a:latin typeface="Calibri" pitchFamily="34" charset="0"/>
                <a:cs typeface="Calibri" pitchFamily="34" charset="0"/>
              </a:rPr>
              <a:t>focus of the </a:t>
            </a:r>
            <a:br>
              <a:rPr lang="en-US" sz="3000">
                <a:solidFill>
                  <a:srgbClr val="006600"/>
                </a:solidFill>
                <a:latin typeface="Calibri" pitchFamily="34" charset="0"/>
                <a:cs typeface="Calibri" pitchFamily="34" charset="0"/>
              </a:rPr>
            </a:br>
            <a:r>
              <a:rPr lang="en-US" sz="3000">
                <a:solidFill>
                  <a:srgbClr val="006600"/>
                </a:solidFill>
                <a:latin typeface="Calibri" pitchFamily="34" charset="0"/>
                <a:cs typeface="Calibri" pitchFamily="34" charset="0"/>
              </a:rPr>
              <a:t>Western economy? </a:t>
            </a:r>
          </a:p>
        </p:txBody>
      </p:sp>
      <p:sp>
        <p:nvSpPr>
          <p:cNvPr id="29702" name="Freeform 3"/>
          <p:cNvSpPr>
            <a:spLocks/>
          </p:cNvSpPr>
          <p:nvPr/>
        </p:nvSpPr>
        <p:spPr bwMode="auto">
          <a:xfrm>
            <a:off x="6769100" y="488950"/>
            <a:ext cx="1546225" cy="1533525"/>
          </a:xfrm>
          <a:custGeom>
            <a:avLst/>
            <a:gdLst>
              <a:gd name="T0" fmla="*/ 88856 w 1546986"/>
              <a:gd name="T1" fmla="*/ 565128 h 1533739"/>
              <a:gd name="T2" fmla="*/ 107897 w 1546986"/>
              <a:gd name="T3" fmla="*/ 628619 h 1533739"/>
              <a:gd name="T4" fmla="*/ 44428 w 1546986"/>
              <a:gd name="T5" fmla="*/ 679412 h 1533739"/>
              <a:gd name="T6" fmla="*/ 31734 w 1546986"/>
              <a:gd name="T7" fmla="*/ 780998 h 1533739"/>
              <a:gd name="T8" fmla="*/ 0 w 1546986"/>
              <a:gd name="T9" fmla="*/ 831791 h 1533739"/>
              <a:gd name="T10" fmla="*/ 31734 w 1546986"/>
              <a:gd name="T11" fmla="*/ 958773 h 1533739"/>
              <a:gd name="T12" fmla="*/ 126938 w 1546986"/>
              <a:gd name="T13" fmla="*/ 1015915 h 1533739"/>
              <a:gd name="T14" fmla="*/ 152325 w 1546986"/>
              <a:gd name="T15" fmla="*/ 1142898 h 1533739"/>
              <a:gd name="T16" fmla="*/ 203100 w 1546986"/>
              <a:gd name="T17" fmla="*/ 1180992 h 1533739"/>
              <a:gd name="T18" fmla="*/ 279263 w 1546986"/>
              <a:gd name="T19" fmla="*/ 1269880 h 1533739"/>
              <a:gd name="T20" fmla="*/ 241181 w 1546986"/>
              <a:gd name="T21" fmla="*/ 1365117 h 1533739"/>
              <a:gd name="T22" fmla="*/ 863175 w 1546986"/>
              <a:gd name="T23" fmla="*/ 1473051 h 1533739"/>
              <a:gd name="T24" fmla="*/ 939338 w 1546986"/>
              <a:gd name="T25" fmla="*/ 1390513 h 1533739"/>
              <a:gd name="T26" fmla="*/ 1028194 w 1546986"/>
              <a:gd name="T27" fmla="*/ 1320673 h 1533739"/>
              <a:gd name="T28" fmla="*/ 1091663 w 1546986"/>
              <a:gd name="T29" fmla="*/ 1238134 h 1533739"/>
              <a:gd name="T30" fmla="*/ 1155131 w 1546986"/>
              <a:gd name="T31" fmla="*/ 1117501 h 1533739"/>
              <a:gd name="T32" fmla="*/ 1199560 w 1546986"/>
              <a:gd name="T33" fmla="*/ 1054010 h 1533739"/>
              <a:gd name="T34" fmla="*/ 1224947 w 1546986"/>
              <a:gd name="T35" fmla="*/ 939726 h 1533739"/>
              <a:gd name="T36" fmla="*/ 1269375 w 1546986"/>
              <a:gd name="T37" fmla="*/ 901631 h 1533739"/>
              <a:gd name="T38" fmla="*/ 1326497 w 1546986"/>
              <a:gd name="T39" fmla="*/ 838140 h 1533739"/>
              <a:gd name="T40" fmla="*/ 1377272 w 1546986"/>
              <a:gd name="T41" fmla="*/ 666714 h 1533739"/>
              <a:gd name="T42" fmla="*/ 1434394 w 1546986"/>
              <a:gd name="T43" fmla="*/ 533383 h 1533739"/>
              <a:gd name="T44" fmla="*/ 1491516 w 1546986"/>
              <a:gd name="T45" fmla="*/ 355607 h 1533739"/>
              <a:gd name="T46" fmla="*/ 1523250 w 1546986"/>
              <a:gd name="T47" fmla="*/ 266720 h 1533739"/>
              <a:gd name="T48" fmla="*/ 1535944 w 1546986"/>
              <a:gd name="T49" fmla="*/ 95294 h 1533739"/>
              <a:gd name="T50" fmla="*/ 1447088 w 1546986"/>
              <a:gd name="T51" fmla="*/ 158785 h 1533739"/>
              <a:gd name="T52" fmla="*/ 1326497 w 1546986"/>
              <a:gd name="T53" fmla="*/ 260371 h 1533739"/>
              <a:gd name="T54" fmla="*/ 1212253 w 1546986"/>
              <a:gd name="T55" fmla="*/ 330211 h 1533739"/>
              <a:gd name="T56" fmla="*/ 1174172 w 1546986"/>
              <a:gd name="T57" fmla="*/ 393702 h 1533739"/>
              <a:gd name="T58" fmla="*/ 1110703 w 1546986"/>
              <a:gd name="T59" fmla="*/ 450844 h 1533739"/>
              <a:gd name="T60" fmla="*/ 990113 w 1546986"/>
              <a:gd name="T61" fmla="*/ 533383 h 1533739"/>
              <a:gd name="T62" fmla="*/ 913950 w 1546986"/>
              <a:gd name="T63" fmla="*/ 571477 h 1533739"/>
              <a:gd name="T64" fmla="*/ 806053 w 1546986"/>
              <a:gd name="T65" fmla="*/ 571477 h 1533739"/>
              <a:gd name="T66" fmla="*/ 831441 w 1546986"/>
              <a:gd name="T67" fmla="*/ 501637 h 1533739"/>
              <a:gd name="T68" fmla="*/ 869522 w 1546986"/>
              <a:gd name="T69" fmla="*/ 431797 h 1533739"/>
              <a:gd name="T70" fmla="*/ 818747 w 1546986"/>
              <a:gd name="T71" fmla="*/ 273069 h 1533739"/>
              <a:gd name="T72" fmla="*/ 774319 w 1546986"/>
              <a:gd name="T73" fmla="*/ 254022 h 1533739"/>
              <a:gd name="T74" fmla="*/ 704503 w 1546986"/>
              <a:gd name="T75" fmla="*/ 298465 h 1533739"/>
              <a:gd name="T76" fmla="*/ 755278 w 1546986"/>
              <a:gd name="T77" fmla="*/ 165134 h 1533739"/>
              <a:gd name="T78" fmla="*/ 710850 w 1546986"/>
              <a:gd name="T79" fmla="*/ 88945 h 1533739"/>
              <a:gd name="T80" fmla="*/ 634688 w 1546986"/>
              <a:gd name="T81" fmla="*/ 57199 h 1533739"/>
              <a:gd name="T82" fmla="*/ 507750 w 1546986"/>
              <a:gd name="T83" fmla="*/ 127039 h 1533739"/>
              <a:gd name="T84" fmla="*/ 488709 w 1546986"/>
              <a:gd name="T85" fmla="*/ 254022 h 1533739"/>
              <a:gd name="T86" fmla="*/ 482363 w 1546986"/>
              <a:gd name="T87" fmla="*/ 323862 h 1533739"/>
              <a:gd name="T88" fmla="*/ 488709 w 1546986"/>
              <a:gd name="T89" fmla="*/ 412749 h 1533739"/>
              <a:gd name="T90" fmla="*/ 463322 w 1546986"/>
              <a:gd name="T91" fmla="*/ 577826 h 1533739"/>
              <a:gd name="T92" fmla="*/ 387159 w 1546986"/>
              <a:gd name="T93" fmla="*/ 615921 h 1533739"/>
              <a:gd name="T94" fmla="*/ 336384 w 1546986"/>
              <a:gd name="T95" fmla="*/ 558779 h 15337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46986" h="1533739">
                <a:moveTo>
                  <a:pt x="57150" y="514407"/>
                </a:moveTo>
                <a:lnTo>
                  <a:pt x="57150" y="514407"/>
                </a:lnTo>
                <a:cubicBezTo>
                  <a:pt x="67733" y="531340"/>
                  <a:pt x="76426" y="549614"/>
                  <a:pt x="88900" y="565207"/>
                </a:cubicBezTo>
                <a:cubicBezTo>
                  <a:pt x="93668" y="571166"/>
                  <a:pt x="102554" y="572511"/>
                  <a:pt x="107950" y="577907"/>
                </a:cubicBezTo>
                <a:cubicBezTo>
                  <a:pt x="120260" y="590217"/>
                  <a:pt x="121835" y="600513"/>
                  <a:pt x="127000" y="616007"/>
                </a:cubicBezTo>
                <a:cubicBezTo>
                  <a:pt x="120650" y="620240"/>
                  <a:pt x="114776" y="625294"/>
                  <a:pt x="107950" y="628707"/>
                </a:cubicBezTo>
                <a:cubicBezTo>
                  <a:pt x="101963" y="631700"/>
                  <a:pt x="93633" y="630324"/>
                  <a:pt x="88900" y="635057"/>
                </a:cubicBezTo>
                <a:cubicBezTo>
                  <a:pt x="84167" y="639790"/>
                  <a:pt x="87283" y="649374"/>
                  <a:pt x="82550" y="654107"/>
                </a:cubicBezTo>
                <a:cubicBezTo>
                  <a:pt x="71757" y="664900"/>
                  <a:pt x="44450" y="679507"/>
                  <a:pt x="44450" y="679507"/>
                </a:cubicBezTo>
                <a:cubicBezTo>
                  <a:pt x="42333" y="685857"/>
                  <a:pt x="38100" y="691864"/>
                  <a:pt x="38100" y="698557"/>
                </a:cubicBezTo>
                <a:cubicBezTo>
                  <a:pt x="38100" y="706530"/>
                  <a:pt x="47806" y="734024"/>
                  <a:pt x="50800" y="743007"/>
                </a:cubicBezTo>
                <a:cubicBezTo>
                  <a:pt x="46617" y="755556"/>
                  <a:pt x="42941" y="772155"/>
                  <a:pt x="31750" y="781107"/>
                </a:cubicBezTo>
                <a:cubicBezTo>
                  <a:pt x="26523" y="785288"/>
                  <a:pt x="19050" y="785340"/>
                  <a:pt x="12700" y="787457"/>
                </a:cubicBezTo>
                <a:cubicBezTo>
                  <a:pt x="10583" y="795924"/>
                  <a:pt x="8748" y="804466"/>
                  <a:pt x="6350" y="812857"/>
                </a:cubicBezTo>
                <a:cubicBezTo>
                  <a:pt x="4511" y="819293"/>
                  <a:pt x="0" y="825214"/>
                  <a:pt x="0" y="831907"/>
                </a:cubicBezTo>
                <a:cubicBezTo>
                  <a:pt x="0" y="855286"/>
                  <a:pt x="2287" y="878733"/>
                  <a:pt x="6350" y="901757"/>
                </a:cubicBezTo>
                <a:cubicBezTo>
                  <a:pt x="8676" y="914940"/>
                  <a:pt x="11624" y="928718"/>
                  <a:pt x="19050" y="939857"/>
                </a:cubicBezTo>
                <a:cubicBezTo>
                  <a:pt x="23283" y="946207"/>
                  <a:pt x="26007" y="953881"/>
                  <a:pt x="31750" y="958907"/>
                </a:cubicBezTo>
                <a:cubicBezTo>
                  <a:pt x="43237" y="968958"/>
                  <a:pt x="69850" y="984307"/>
                  <a:pt x="69850" y="984307"/>
                </a:cubicBezTo>
                <a:cubicBezTo>
                  <a:pt x="74083" y="990657"/>
                  <a:pt x="76591" y="998589"/>
                  <a:pt x="82550" y="1003357"/>
                </a:cubicBezTo>
                <a:cubicBezTo>
                  <a:pt x="86691" y="1006670"/>
                  <a:pt x="125341" y="1015642"/>
                  <a:pt x="127000" y="1016057"/>
                </a:cubicBezTo>
                <a:cubicBezTo>
                  <a:pt x="133421" y="1025689"/>
                  <a:pt x="146050" y="1041012"/>
                  <a:pt x="146050" y="1054157"/>
                </a:cubicBezTo>
                <a:cubicBezTo>
                  <a:pt x="146050" y="1069482"/>
                  <a:pt x="138361" y="1089925"/>
                  <a:pt x="133350" y="1104957"/>
                </a:cubicBezTo>
                <a:cubicBezTo>
                  <a:pt x="138515" y="1120451"/>
                  <a:pt x="140090" y="1130747"/>
                  <a:pt x="152400" y="1143057"/>
                </a:cubicBezTo>
                <a:cubicBezTo>
                  <a:pt x="157796" y="1148453"/>
                  <a:pt x="164624" y="1152344"/>
                  <a:pt x="171450" y="1155757"/>
                </a:cubicBezTo>
                <a:cubicBezTo>
                  <a:pt x="177437" y="1158750"/>
                  <a:pt x="184150" y="1159990"/>
                  <a:pt x="190500" y="1162107"/>
                </a:cubicBezTo>
                <a:cubicBezTo>
                  <a:pt x="194733" y="1168457"/>
                  <a:pt x="198130" y="1175453"/>
                  <a:pt x="203200" y="1181157"/>
                </a:cubicBezTo>
                <a:cubicBezTo>
                  <a:pt x="215132" y="1194581"/>
                  <a:pt x="241300" y="1219257"/>
                  <a:pt x="241300" y="1219257"/>
                </a:cubicBezTo>
                <a:cubicBezTo>
                  <a:pt x="246465" y="1234751"/>
                  <a:pt x="248040" y="1245047"/>
                  <a:pt x="260350" y="1257357"/>
                </a:cubicBezTo>
                <a:cubicBezTo>
                  <a:pt x="265746" y="1262753"/>
                  <a:pt x="273050" y="1265824"/>
                  <a:pt x="279400" y="1270057"/>
                </a:cubicBezTo>
                <a:cubicBezTo>
                  <a:pt x="285467" y="1288258"/>
                  <a:pt x="293023" y="1300423"/>
                  <a:pt x="279400" y="1320857"/>
                </a:cubicBezTo>
                <a:cubicBezTo>
                  <a:pt x="275687" y="1326426"/>
                  <a:pt x="266700" y="1325090"/>
                  <a:pt x="260350" y="1327207"/>
                </a:cubicBezTo>
                <a:cubicBezTo>
                  <a:pt x="223954" y="1381802"/>
                  <a:pt x="250825" y="1331440"/>
                  <a:pt x="241300" y="1365307"/>
                </a:cubicBezTo>
                <a:cubicBezTo>
                  <a:pt x="231775" y="1399174"/>
                  <a:pt x="219161" y="1482524"/>
                  <a:pt x="203200" y="1530407"/>
                </a:cubicBezTo>
                <a:cubicBezTo>
                  <a:pt x="303742" y="1549457"/>
                  <a:pt x="735542" y="1480665"/>
                  <a:pt x="844550" y="1479607"/>
                </a:cubicBezTo>
                <a:lnTo>
                  <a:pt x="863600" y="1473257"/>
                </a:lnTo>
                <a:cubicBezTo>
                  <a:pt x="874183" y="1458440"/>
                  <a:pt x="885982" y="1444420"/>
                  <a:pt x="895350" y="1428807"/>
                </a:cubicBezTo>
                <a:cubicBezTo>
                  <a:pt x="898794" y="1423067"/>
                  <a:pt x="897519" y="1414984"/>
                  <a:pt x="901700" y="1409757"/>
                </a:cubicBezTo>
                <a:cubicBezTo>
                  <a:pt x="913832" y="1394592"/>
                  <a:pt x="924462" y="1398376"/>
                  <a:pt x="939800" y="1390707"/>
                </a:cubicBezTo>
                <a:cubicBezTo>
                  <a:pt x="946626" y="1387294"/>
                  <a:pt x="952500" y="1382240"/>
                  <a:pt x="958850" y="1378007"/>
                </a:cubicBezTo>
                <a:cubicBezTo>
                  <a:pt x="963083" y="1371657"/>
                  <a:pt x="965807" y="1363983"/>
                  <a:pt x="971550" y="1358957"/>
                </a:cubicBezTo>
                <a:lnTo>
                  <a:pt x="1028700" y="1320857"/>
                </a:lnTo>
                <a:lnTo>
                  <a:pt x="1047750" y="1308157"/>
                </a:lnTo>
                <a:lnTo>
                  <a:pt x="1066800" y="1295457"/>
                </a:lnTo>
                <a:cubicBezTo>
                  <a:pt x="1082002" y="1272653"/>
                  <a:pt x="1085723" y="1270693"/>
                  <a:pt x="1092200" y="1238307"/>
                </a:cubicBezTo>
                <a:cubicBezTo>
                  <a:pt x="1093959" y="1229510"/>
                  <a:pt x="1098798" y="1198490"/>
                  <a:pt x="1104900" y="1187507"/>
                </a:cubicBezTo>
                <a:cubicBezTo>
                  <a:pt x="1112313" y="1174164"/>
                  <a:pt x="1125473" y="1163887"/>
                  <a:pt x="1130300" y="1149407"/>
                </a:cubicBezTo>
                <a:cubicBezTo>
                  <a:pt x="1139063" y="1123117"/>
                  <a:pt x="1131081" y="1134070"/>
                  <a:pt x="1155700" y="1117657"/>
                </a:cubicBezTo>
                <a:cubicBezTo>
                  <a:pt x="1159933" y="1111307"/>
                  <a:pt x="1162441" y="1103375"/>
                  <a:pt x="1168400" y="1098607"/>
                </a:cubicBezTo>
                <a:cubicBezTo>
                  <a:pt x="1173627" y="1094426"/>
                  <a:pt x="1183559" y="1097704"/>
                  <a:pt x="1187450" y="1092257"/>
                </a:cubicBezTo>
                <a:cubicBezTo>
                  <a:pt x="1195231" y="1081364"/>
                  <a:pt x="1195917" y="1066857"/>
                  <a:pt x="1200150" y="1054157"/>
                </a:cubicBezTo>
                <a:lnTo>
                  <a:pt x="1212850" y="1016057"/>
                </a:lnTo>
                <a:lnTo>
                  <a:pt x="1219200" y="997007"/>
                </a:lnTo>
                <a:cubicBezTo>
                  <a:pt x="1221317" y="977957"/>
                  <a:pt x="1222399" y="958763"/>
                  <a:pt x="1225550" y="939857"/>
                </a:cubicBezTo>
                <a:cubicBezTo>
                  <a:pt x="1226650" y="933255"/>
                  <a:pt x="1227167" y="925540"/>
                  <a:pt x="1231900" y="920807"/>
                </a:cubicBezTo>
                <a:cubicBezTo>
                  <a:pt x="1236633" y="916074"/>
                  <a:pt x="1244963" y="917450"/>
                  <a:pt x="1250950" y="914457"/>
                </a:cubicBezTo>
                <a:cubicBezTo>
                  <a:pt x="1257776" y="911044"/>
                  <a:pt x="1263650" y="905990"/>
                  <a:pt x="1270000" y="901757"/>
                </a:cubicBezTo>
                <a:cubicBezTo>
                  <a:pt x="1274233" y="895407"/>
                  <a:pt x="1277304" y="888103"/>
                  <a:pt x="1282700" y="882707"/>
                </a:cubicBezTo>
                <a:cubicBezTo>
                  <a:pt x="1288096" y="877311"/>
                  <a:pt x="1296982" y="875966"/>
                  <a:pt x="1301750" y="870007"/>
                </a:cubicBezTo>
                <a:cubicBezTo>
                  <a:pt x="1336803" y="826190"/>
                  <a:pt x="1272555" y="874653"/>
                  <a:pt x="1327150" y="838257"/>
                </a:cubicBezTo>
                <a:cubicBezTo>
                  <a:pt x="1329267" y="795924"/>
                  <a:pt x="1329828" y="753484"/>
                  <a:pt x="1333500" y="711257"/>
                </a:cubicBezTo>
                <a:cubicBezTo>
                  <a:pt x="1334080" y="704589"/>
                  <a:pt x="1335117" y="696940"/>
                  <a:pt x="1339850" y="692207"/>
                </a:cubicBezTo>
                <a:cubicBezTo>
                  <a:pt x="1350643" y="681414"/>
                  <a:pt x="1365250" y="675274"/>
                  <a:pt x="1377950" y="666807"/>
                </a:cubicBezTo>
                <a:lnTo>
                  <a:pt x="1397000" y="654107"/>
                </a:lnTo>
                <a:lnTo>
                  <a:pt x="1416050" y="641407"/>
                </a:lnTo>
                <a:cubicBezTo>
                  <a:pt x="1446410" y="595867"/>
                  <a:pt x="1423610" y="636863"/>
                  <a:pt x="1435100" y="533457"/>
                </a:cubicBezTo>
                <a:cubicBezTo>
                  <a:pt x="1435681" y="528225"/>
                  <a:pt x="1444360" y="495888"/>
                  <a:pt x="1447800" y="489007"/>
                </a:cubicBezTo>
                <a:cubicBezTo>
                  <a:pt x="1451213" y="482181"/>
                  <a:pt x="1456267" y="476307"/>
                  <a:pt x="1460500" y="469957"/>
                </a:cubicBezTo>
                <a:cubicBezTo>
                  <a:pt x="1468118" y="378546"/>
                  <a:pt x="1452712" y="414964"/>
                  <a:pt x="1492250" y="355657"/>
                </a:cubicBezTo>
                <a:lnTo>
                  <a:pt x="1504950" y="336607"/>
                </a:lnTo>
                <a:lnTo>
                  <a:pt x="1517650" y="317557"/>
                </a:lnTo>
                <a:cubicBezTo>
                  <a:pt x="1519767" y="300624"/>
                  <a:pt x="1521405" y="283624"/>
                  <a:pt x="1524000" y="266757"/>
                </a:cubicBezTo>
                <a:cubicBezTo>
                  <a:pt x="1525641" y="256090"/>
                  <a:pt x="1530350" y="245800"/>
                  <a:pt x="1530350" y="235007"/>
                </a:cubicBezTo>
                <a:cubicBezTo>
                  <a:pt x="1530350" y="215840"/>
                  <a:pt x="1522942" y="201140"/>
                  <a:pt x="1524000" y="177857"/>
                </a:cubicBezTo>
                <a:cubicBezTo>
                  <a:pt x="1525058" y="154574"/>
                  <a:pt x="1533525" y="124940"/>
                  <a:pt x="1536700" y="95307"/>
                </a:cubicBezTo>
                <a:cubicBezTo>
                  <a:pt x="1539875" y="65674"/>
                  <a:pt x="1553633" y="2174"/>
                  <a:pt x="1543050" y="57"/>
                </a:cubicBezTo>
                <a:cubicBezTo>
                  <a:pt x="1532467" y="-2060"/>
                  <a:pt x="1489075" y="56149"/>
                  <a:pt x="1473200" y="82607"/>
                </a:cubicBezTo>
                <a:cubicBezTo>
                  <a:pt x="1457325" y="109065"/>
                  <a:pt x="1459442" y="134465"/>
                  <a:pt x="1447800" y="158807"/>
                </a:cubicBezTo>
                <a:cubicBezTo>
                  <a:pt x="1436158" y="183149"/>
                  <a:pt x="1420283" y="212782"/>
                  <a:pt x="1403350" y="228657"/>
                </a:cubicBezTo>
                <a:cubicBezTo>
                  <a:pt x="1386417" y="244532"/>
                  <a:pt x="1391540" y="238944"/>
                  <a:pt x="1346200" y="254057"/>
                </a:cubicBezTo>
                <a:lnTo>
                  <a:pt x="1327150" y="260407"/>
                </a:lnTo>
                <a:cubicBezTo>
                  <a:pt x="1299633" y="258290"/>
                  <a:pt x="1272198" y="254057"/>
                  <a:pt x="1244600" y="254057"/>
                </a:cubicBezTo>
                <a:cubicBezTo>
                  <a:pt x="1231725" y="254057"/>
                  <a:pt x="1211452" y="248522"/>
                  <a:pt x="1206500" y="260407"/>
                </a:cubicBezTo>
                <a:cubicBezTo>
                  <a:pt x="1197508" y="281988"/>
                  <a:pt x="1209544" y="307113"/>
                  <a:pt x="1212850" y="330257"/>
                </a:cubicBezTo>
                <a:cubicBezTo>
                  <a:pt x="1213797" y="336883"/>
                  <a:pt x="1217083" y="342957"/>
                  <a:pt x="1219200" y="349307"/>
                </a:cubicBezTo>
                <a:cubicBezTo>
                  <a:pt x="1182804" y="403902"/>
                  <a:pt x="1231267" y="339654"/>
                  <a:pt x="1187450" y="374707"/>
                </a:cubicBezTo>
                <a:cubicBezTo>
                  <a:pt x="1181491" y="379475"/>
                  <a:pt x="1180146" y="388361"/>
                  <a:pt x="1174750" y="393757"/>
                </a:cubicBezTo>
                <a:cubicBezTo>
                  <a:pt x="1169354" y="399153"/>
                  <a:pt x="1162050" y="402224"/>
                  <a:pt x="1155700" y="406457"/>
                </a:cubicBezTo>
                <a:cubicBezTo>
                  <a:pt x="1153583" y="412807"/>
                  <a:pt x="1154083" y="420774"/>
                  <a:pt x="1149350" y="425507"/>
                </a:cubicBezTo>
                <a:cubicBezTo>
                  <a:pt x="1138557" y="436300"/>
                  <a:pt x="1111250" y="450907"/>
                  <a:pt x="1111250" y="450907"/>
                </a:cubicBezTo>
                <a:cubicBezTo>
                  <a:pt x="1080785" y="496604"/>
                  <a:pt x="1123926" y="440340"/>
                  <a:pt x="1060450" y="482657"/>
                </a:cubicBezTo>
                <a:lnTo>
                  <a:pt x="1022350" y="508057"/>
                </a:lnTo>
                <a:cubicBezTo>
                  <a:pt x="1000941" y="540170"/>
                  <a:pt x="1021272" y="518121"/>
                  <a:pt x="990600" y="533457"/>
                </a:cubicBezTo>
                <a:cubicBezTo>
                  <a:pt x="983774" y="536870"/>
                  <a:pt x="978524" y="543057"/>
                  <a:pt x="971550" y="546157"/>
                </a:cubicBezTo>
                <a:cubicBezTo>
                  <a:pt x="959317" y="551594"/>
                  <a:pt x="944589" y="551431"/>
                  <a:pt x="933450" y="558857"/>
                </a:cubicBezTo>
                <a:cubicBezTo>
                  <a:pt x="927100" y="563090"/>
                  <a:pt x="921374" y="568457"/>
                  <a:pt x="914400" y="571557"/>
                </a:cubicBezTo>
                <a:cubicBezTo>
                  <a:pt x="902167" y="576994"/>
                  <a:pt x="876300" y="584257"/>
                  <a:pt x="876300" y="584257"/>
                </a:cubicBezTo>
                <a:cubicBezTo>
                  <a:pt x="859367" y="582140"/>
                  <a:pt x="842290" y="580960"/>
                  <a:pt x="825500" y="577907"/>
                </a:cubicBezTo>
                <a:cubicBezTo>
                  <a:pt x="818914" y="576710"/>
                  <a:pt x="811677" y="575738"/>
                  <a:pt x="806450" y="571557"/>
                </a:cubicBezTo>
                <a:cubicBezTo>
                  <a:pt x="800491" y="566789"/>
                  <a:pt x="797983" y="558857"/>
                  <a:pt x="793750" y="552507"/>
                </a:cubicBezTo>
                <a:cubicBezTo>
                  <a:pt x="797563" y="537255"/>
                  <a:pt x="799096" y="519020"/>
                  <a:pt x="812800" y="508057"/>
                </a:cubicBezTo>
                <a:cubicBezTo>
                  <a:pt x="818027" y="503876"/>
                  <a:pt x="825863" y="504700"/>
                  <a:pt x="831850" y="501707"/>
                </a:cubicBezTo>
                <a:cubicBezTo>
                  <a:pt x="838676" y="498294"/>
                  <a:pt x="844550" y="493240"/>
                  <a:pt x="850900" y="489007"/>
                </a:cubicBezTo>
                <a:lnTo>
                  <a:pt x="863600" y="450907"/>
                </a:lnTo>
                <a:lnTo>
                  <a:pt x="869950" y="431857"/>
                </a:lnTo>
                <a:cubicBezTo>
                  <a:pt x="867833" y="404340"/>
                  <a:pt x="867023" y="376692"/>
                  <a:pt x="863600" y="349307"/>
                </a:cubicBezTo>
                <a:cubicBezTo>
                  <a:pt x="861021" y="328673"/>
                  <a:pt x="841358" y="306418"/>
                  <a:pt x="831850" y="292157"/>
                </a:cubicBezTo>
                <a:cubicBezTo>
                  <a:pt x="827617" y="285807"/>
                  <a:pt x="821563" y="280347"/>
                  <a:pt x="819150" y="273107"/>
                </a:cubicBezTo>
                <a:cubicBezTo>
                  <a:pt x="817033" y="266757"/>
                  <a:pt x="816981" y="259284"/>
                  <a:pt x="812800" y="254057"/>
                </a:cubicBezTo>
                <a:cubicBezTo>
                  <a:pt x="808032" y="248098"/>
                  <a:pt x="800100" y="245590"/>
                  <a:pt x="793750" y="241357"/>
                </a:cubicBezTo>
                <a:cubicBezTo>
                  <a:pt x="787400" y="245590"/>
                  <a:pt x="778933" y="247707"/>
                  <a:pt x="774700" y="254057"/>
                </a:cubicBezTo>
                <a:cubicBezTo>
                  <a:pt x="774370" y="254551"/>
                  <a:pt x="765247" y="295260"/>
                  <a:pt x="762000" y="298507"/>
                </a:cubicBezTo>
                <a:cubicBezTo>
                  <a:pt x="757267" y="303240"/>
                  <a:pt x="749300" y="302740"/>
                  <a:pt x="742950" y="304857"/>
                </a:cubicBezTo>
                <a:cubicBezTo>
                  <a:pt x="730250" y="302740"/>
                  <a:pt x="714904" y="306550"/>
                  <a:pt x="704850" y="298507"/>
                </a:cubicBezTo>
                <a:cubicBezTo>
                  <a:pt x="699623" y="294326"/>
                  <a:pt x="706467" y="284190"/>
                  <a:pt x="711200" y="279457"/>
                </a:cubicBezTo>
                <a:cubicBezTo>
                  <a:pt x="721993" y="268664"/>
                  <a:pt x="749300" y="254057"/>
                  <a:pt x="749300" y="254057"/>
                </a:cubicBezTo>
                <a:cubicBezTo>
                  <a:pt x="765548" y="205312"/>
                  <a:pt x="766016" y="222173"/>
                  <a:pt x="755650" y="165157"/>
                </a:cubicBezTo>
                <a:cubicBezTo>
                  <a:pt x="754453" y="158571"/>
                  <a:pt x="753481" y="151334"/>
                  <a:pt x="749300" y="146107"/>
                </a:cubicBezTo>
                <a:cubicBezTo>
                  <a:pt x="744532" y="140148"/>
                  <a:pt x="736600" y="137640"/>
                  <a:pt x="730250" y="133407"/>
                </a:cubicBezTo>
                <a:cubicBezTo>
                  <a:pt x="726437" y="118155"/>
                  <a:pt x="724904" y="99920"/>
                  <a:pt x="711200" y="88957"/>
                </a:cubicBezTo>
                <a:cubicBezTo>
                  <a:pt x="705973" y="84776"/>
                  <a:pt x="698137" y="85600"/>
                  <a:pt x="692150" y="82607"/>
                </a:cubicBezTo>
                <a:cubicBezTo>
                  <a:pt x="685324" y="79194"/>
                  <a:pt x="680074" y="73007"/>
                  <a:pt x="673100" y="69907"/>
                </a:cubicBezTo>
                <a:cubicBezTo>
                  <a:pt x="660867" y="64470"/>
                  <a:pt x="635000" y="57207"/>
                  <a:pt x="635000" y="57207"/>
                </a:cubicBezTo>
                <a:cubicBezTo>
                  <a:pt x="524437" y="68263"/>
                  <a:pt x="595728" y="40501"/>
                  <a:pt x="565150" y="101657"/>
                </a:cubicBezTo>
                <a:cubicBezTo>
                  <a:pt x="561737" y="108483"/>
                  <a:pt x="553074" y="111257"/>
                  <a:pt x="546100" y="114357"/>
                </a:cubicBezTo>
                <a:cubicBezTo>
                  <a:pt x="533867" y="119794"/>
                  <a:pt x="508000" y="127057"/>
                  <a:pt x="508000" y="127057"/>
                </a:cubicBezTo>
                <a:cubicBezTo>
                  <a:pt x="503767" y="139757"/>
                  <a:pt x="497501" y="151952"/>
                  <a:pt x="495300" y="165157"/>
                </a:cubicBezTo>
                <a:cubicBezTo>
                  <a:pt x="487850" y="209859"/>
                  <a:pt x="493021" y="191043"/>
                  <a:pt x="482600" y="222307"/>
                </a:cubicBezTo>
                <a:cubicBezTo>
                  <a:pt x="484717" y="232890"/>
                  <a:pt x="486332" y="243586"/>
                  <a:pt x="488950" y="254057"/>
                </a:cubicBezTo>
                <a:cubicBezTo>
                  <a:pt x="490573" y="260551"/>
                  <a:pt x="495300" y="266414"/>
                  <a:pt x="495300" y="273107"/>
                </a:cubicBezTo>
                <a:cubicBezTo>
                  <a:pt x="495300" y="283900"/>
                  <a:pt x="491568" y="294386"/>
                  <a:pt x="488950" y="304857"/>
                </a:cubicBezTo>
                <a:cubicBezTo>
                  <a:pt x="487327" y="311351"/>
                  <a:pt x="487333" y="319174"/>
                  <a:pt x="482600" y="323907"/>
                </a:cubicBezTo>
                <a:cubicBezTo>
                  <a:pt x="477867" y="328640"/>
                  <a:pt x="469900" y="328140"/>
                  <a:pt x="463550" y="330257"/>
                </a:cubicBezTo>
                <a:cubicBezTo>
                  <a:pt x="465890" y="346638"/>
                  <a:pt x="467384" y="376024"/>
                  <a:pt x="476250" y="393757"/>
                </a:cubicBezTo>
                <a:cubicBezTo>
                  <a:pt x="479663" y="400583"/>
                  <a:pt x="485850" y="405833"/>
                  <a:pt x="488950" y="412807"/>
                </a:cubicBezTo>
                <a:cubicBezTo>
                  <a:pt x="494387" y="425040"/>
                  <a:pt x="501650" y="450907"/>
                  <a:pt x="501650" y="450907"/>
                </a:cubicBezTo>
                <a:cubicBezTo>
                  <a:pt x="501279" y="456850"/>
                  <a:pt x="512671" y="547500"/>
                  <a:pt x="482600" y="571557"/>
                </a:cubicBezTo>
                <a:cubicBezTo>
                  <a:pt x="477373" y="575738"/>
                  <a:pt x="469537" y="574914"/>
                  <a:pt x="463550" y="577907"/>
                </a:cubicBezTo>
                <a:cubicBezTo>
                  <a:pt x="456724" y="581320"/>
                  <a:pt x="450850" y="586374"/>
                  <a:pt x="444500" y="590607"/>
                </a:cubicBezTo>
                <a:cubicBezTo>
                  <a:pt x="437370" y="601302"/>
                  <a:pt x="428346" y="620129"/>
                  <a:pt x="412750" y="622357"/>
                </a:cubicBezTo>
                <a:cubicBezTo>
                  <a:pt x="404110" y="623591"/>
                  <a:pt x="395817" y="618124"/>
                  <a:pt x="387350" y="616007"/>
                </a:cubicBezTo>
                <a:cubicBezTo>
                  <a:pt x="381000" y="611774"/>
                  <a:pt x="373068" y="609266"/>
                  <a:pt x="368300" y="603307"/>
                </a:cubicBezTo>
                <a:cubicBezTo>
                  <a:pt x="343670" y="572519"/>
                  <a:pt x="384464" y="591762"/>
                  <a:pt x="342900" y="577907"/>
                </a:cubicBezTo>
                <a:cubicBezTo>
                  <a:pt x="340783" y="571557"/>
                  <a:pt x="337747" y="565443"/>
                  <a:pt x="336550" y="558857"/>
                </a:cubicBezTo>
                <a:cubicBezTo>
                  <a:pt x="333497" y="542067"/>
                  <a:pt x="330200" y="508057"/>
                  <a:pt x="330200" y="508057"/>
                </a:cubicBezTo>
                <a:lnTo>
                  <a:pt x="57150" y="514407"/>
                </a:lnTo>
                <a:close/>
              </a:path>
            </a:pathLst>
          </a:custGeom>
          <a:solidFill>
            <a:srgbClr val="006600">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pic>
        <p:nvPicPr>
          <p:cNvPr id="29703" name="Picture 7" descr="Photo of WHEAT THRESHER, 1878. &#10;A steam-powered wheat thresher on the Dalrymple farm west of Fargo, Dakota Territory, in 1878. Contemporary American wood engraving after a photograp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250" y="2687638"/>
            <a:ext cx="6026150"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7"/>
          <p:cNvSpPr>
            <a:spLocks noChangeArrowheads="1"/>
          </p:cNvSpPr>
          <p:nvPr/>
        </p:nvSpPr>
        <p:spPr bwMode="auto">
          <a:xfrm>
            <a:off x="6324600" y="2362200"/>
            <a:ext cx="685800" cy="325438"/>
          </a:xfrm>
          <a:prstGeom prst="rect">
            <a:avLst/>
          </a:prstGeom>
          <a:solidFill>
            <a:schemeClr val="bg1"/>
          </a:solidFill>
          <a:ln w="9525" algn="ctr">
            <a:solidFill>
              <a:schemeClr val="bg1"/>
            </a:solidFill>
            <a:round/>
            <a:headEnd/>
            <a:tailEnd/>
          </a:ln>
        </p:spPr>
        <p:txBody>
          <a:bodyPr/>
          <a:lstStyle/>
          <a:p>
            <a:endParaRPr lang="en-US"/>
          </a:p>
        </p:txBody>
      </p:sp>
      <p:pic>
        <p:nvPicPr>
          <p:cNvPr id="307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52400"/>
            <a:ext cx="587216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13"/>
          <p:cNvSpPr txBox="1">
            <a:spLocks noChangeArrowheads="1"/>
          </p:cNvSpPr>
          <p:nvPr/>
        </p:nvSpPr>
        <p:spPr bwMode="auto">
          <a:xfrm>
            <a:off x="381000" y="76200"/>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3200" u="sng">
                <a:solidFill>
                  <a:srgbClr val="006600"/>
                </a:solidFill>
                <a:latin typeface="Calibri" pitchFamily="34" charset="0"/>
                <a:cs typeface="Calibri" pitchFamily="34" charset="0"/>
              </a:rPr>
              <a:t>The West</a:t>
            </a:r>
          </a:p>
        </p:txBody>
      </p:sp>
      <p:sp>
        <p:nvSpPr>
          <p:cNvPr id="30725" name="TextBox 15"/>
          <p:cNvSpPr txBox="1">
            <a:spLocks noChangeArrowheads="1"/>
          </p:cNvSpPr>
          <p:nvPr/>
        </p:nvSpPr>
        <p:spPr bwMode="auto">
          <a:xfrm>
            <a:off x="0" y="635000"/>
            <a:ext cx="35052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a:solidFill>
                  <a:srgbClr val="006600"/>
                </a:solidFill>
                <a:latin typeface="Calibri" pitchFamily="34" charset="0"/>
                <a:cs typeface="Calibri" pitchFamily="34" charset="0"/>
              </a:rPr>
              <a:t>What as the impact on the West? </a:t>
            </a:r>
          </a:p>
        </p:txBody>
      </p:sp>
      <p:sp>
        <p:nvSpPr>
          <p:cNvPr id="30726" name="Freeform 3"/>
          <p:cNvSpPr>
            <a:spLocks/>
          </p:cNvSpPr>
          <p:nvPr/>
        </p:nvSpPr>
        <p:spPr bwMode="auto">
          <a:xfrm>
            <a:off x="6769100" y="488950"/>
            <a:ext cx="1546225" cy="1533525"/>
          </a:xfrm>
          <a:custGeom>
            <a:avLst/>
            <a:gdLst>
              <a:gd name="T0" fmla="*/ 88856 w 1546986"/>
              <a:gd name="T1" fmla="*/ 565128 h 1533739"/>
              <a:gd name="T2" fmla="*/ 107897 w 1546986"/>
              <a:gd name="T3" fmla="*/ 628619 h 1533739"/>
              <a:gd name="T4" fmla="*/ 44428 w 1546986"/>
              <a:gd name="T5" fmla="*/ 679412 h 1533739"/>
              <a:gd name="T6" fmla="*/ 31734 w 1546986"/>
              <a:gd name="T7" fmla="*/ 780998 h 1533739"/>
              <a:gd name="T8" fmla="*/ 0 w 1546986"/>
              <a:gd name="T9" fmla="*/ 831791 h 1533739"/>
              <a:gd name="T10" fmla="*/ 31734 w 1546986"/>
              <a:gd name="T11" fmla="*/ 958773 h 1533739"/>
              <a:gd name="T12" fmla="*/ 126938 w 1546986"/>
              <a:gd name="T13" fmla="*/ 1015915 h 1533739"/>
              <a:gd name="T14" fmla="*/ 152325 w 1546986"/>
              <a:gd name="T15" fmla="*/ 1142898 h 1533739"/>
              <a:gd name="T16" fmla="*/ 203100 w 1546986"/>
              <a:gd name="T17" fmla="*/ 1180992 h 1533739"/>
              <a:gd name="T18" fmla="*/ 279263 w 1546986"/>
              <a:gd name="T19" fmla="*/ 1269880 h 1533739"/>
              <a:gd name="T20" fmla="*/ 241181 w 1546986"/>
              <a:gd name="T21" fmla="*/ 1365117 h 1533739"/>
              <a:gd name="T22" fmla="*/ 863175 w 1546986"/>
              <a:gd name="T23" fmla="*/ 1473051 h 1533739"/>
              <a:gd name="T24" fmla="*/ 939338 w 1546986"/>
              <a:gd name="T25" fmla="*/ 1390513 h 1533739"/>
              <a:gd name="T26" fmla="*/ 1028194 w 1546986"/>
              <a:gd name="T27" fmla="*/ 1320673 h 1533739"/>
              <a:gd name="T28" fmla="*/ 1091663 w 1546986"/>
              <a:gd name="T29" fmla="*/ 1238134 h 1533739"/>
              <a:gd name="T30" fmla="*/ 1155131 w 1546986"/>
              <a:gd name="T31" fmla="*/ 1117501 h 1533739"/>
              <a:gd name="T32" fmla="*/ 1199560 w 1546986"/>
              <a:gd name="T33" fmla="*/ 1054010 h 1533739"/>
              <a:gd name="T34" fmla="*/ 1224947 w 1546986"/>
              <a:gd name="T35" fmla="*/ 939726 h 1533739"/>
              <a:gd name="T36" fmla="*/ 1269375 w 1546986"/>
              <a:gd name="T37" fmla="*/ 901631 h 1533739"/>
              <a:gd name="T38" fmla="*/ 1326497 w 1546986"/>
              <a:gd name="T39" fmla="*/ 838140 h 1533739"/>
              <a:gd name="T40" fmla="*/ 1377272 w 1546986"/>
              <a:gd name="T41" fmla="*/ 666714 h 1533739"/>
              <a:gd name="T42" fmla="*/ 1434394 w 1546986"/>
              <a:gd name="T43" fmla="*/ 533383 h 1533739"/>
              <a:gd name="T44" fmla="*/ 1491516 w 1546986"/>
              <a:gd name="T45" fmla="*/ 355607 h 1533739"/>
              <a:gd name="T46" fmla="*/ 1523250 w 1546986"/>
              <a:gd name="T47" fmla="*/ 266720 h 1533739"/>
              <a:gd name="T48" fmla="*/ 1535944 w 1546986"/>
              <a:gd name="T49" fmla="*/ 95294 h 1533739"/>
              <a:gd name="T50" fmla="*/ 1447088 w 1546986"/>
              <a:gd name="T51" fmla="*/ 158785 h 1533739"/>
              <a:gd name="T52" fmla="*/ 1326497 w 1546986"/>
              <a:gd name="T53" fmla="*/ 260371 h 1533739"/>
              <a:gd name="T54" fmla="*/ 1212253 w 1546986"/>
              <a:gd name="T55" fmla="*/ 330211 h 1533739"/>
              <a:gd name="T56" fmla="*/ 1174172 w 1546986"/>
              <a:gd name="T57" fmla="*/ 393702 h 1533739"/>
              <a:gd name="T58" fmla="*/ 1110703 w 1546986"/>
              <a:gd name="T59" fmla="*/ 450844 h 1533739"/>
              <a:gd name="T60" fmla="*/ 990113 w 1546986"/>
              <a:gd name="T61" fmla="*/ 533383 h 1533739"/>
              <a:gd name="T62" fmla="*/ 913950 w 1546986"/>
              <a:gd name="T63" fmla="*/ 571477 h 1533739"/>
              <a:gd name="T64" fmla="*/ 806053 w 1546986"/>
              <a:gd name="T65" fmla="*/ 571477 h 1533739"/>
              <a:gd name="T66" fmla="*/ 831441 w 1546986"/>
              <a:gd name="T67" fmla="*/ 501637 h 1533739"/>
              <a:gd name="T68" fmla="*/ 869522 w 1546986"/>
              <a:gd name="T69" fmla="*/ 431797 h 1533739"/>
              <a:gd name="T70" fmla="*/ 818747 w 1546986"/>
              <a:gd name="T71" fmla="*/ 273069 h 1533739"/>
              <a:gd name="T72" fmla="*/ 774319 w 1546986"/>
              <a:gd name="T73" fmla="*/ 254022 h 1533739"/>
              <a:gd name="T74" fmla="*/ 704503 w 1546986"/>
              <a:gd name="T75" fmla="*/ 298465 h 1533739"/>
              <a:gd name="T76" fmla="*/ 755278 w 1546986"/>
              <a:gd name="T77" fmla="*/ 165134 h 1533739"/>
              <a:gd name="T78" fmla="*/ 710850 w 1546986"/>
              <a:gd name="T79" fmla="*/ 88945 h 1533739"/>
              <a:gd name="T80" fmla="*/ 634688 w 1546986"/>
              <a:gd name="T81" fmla="*/ 57199 h 1533739"/>
              <a:gd name="T82" fmla="*/ 507750 w 1546986"/>
              <a:gd name="T83" fmla="*/ 127039 h 1533739"/>
              <a:gd name="T84" fmla="*/ 488709 w 1546986"/>
              <a:gd name="T85" fmla="*/ 254022 h 1533739"/>
              <a:gd name="T86" fmla="*/ 482363 w 1546986"/>
              <a:gd name="T87" fmla="*/ 323862 h 1533739"/>
              <a:gd name="T88" fmla="*/ 488709 w 1546986"/>
              <a:gd name="T89" fmla="*/ 412749 h 1533739"/>
              <a:gd name="T90" fmla="*/ 463322 w 1546986"/>
              <a:gd name="T91" fmla="*/ 577826 h 1533739"/>
              <a:gd name="T92" fmla="*/ 387159 w 1546986"/>
              <a:gd name="T93" fmla="*/ 615921 h 1533739"/>
              <a:gd name="T94" fmla="*/ 336384 w 1546986"/>
              <a:gd name="T95" fmla="*/ 558779 h 15337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46986" h="1533739">
                <a:moveTo>
                  <a:pt x="57150" y="514407"/>
                </a:moveTo>
                <a:lnTo>
                  <a:pt x="57150" y="514407"/>
                </a:lnTo>
                <a:cubicBezTo>
                  <a:pt x="67733" y="531340"/>
                  <a:pt x="76426" y="549614"/>
                  <a:pt x="88900" y="565207"/>
                </a:cubicBezTo>
                <a:cubicBezTo>
                  <a:pt x="93668" y="571166"/>
                  <a:pt x="102554" y="572511"/>
                  <a:pt x="107950" y="577907"/>
                </a:cubicBezTo>
                <a:cubicBezTo>
                  <a:pt x="120260" y="590217"/>
                  <a:pt x="121835" y="600513"/>
                  <a:pt x="127000" y="616007"/>
                </a:cubicBezTo>
                <a:cubicBezTo>
                  <a:pt x="120650" y="620240"/>
                  <a:pt x="114776" y="625294"/>
                  <a:pt x="107950" y="628707"/>
                </a:cubicBezTo>
                <a:cubicBezTo>
                  <a:pt x="101963" y="631700"/>
                  <a:pt x="93633" y="630324"/>
                  <a:pt x="88900" y="635057"/>
                </a:cubicBezTo>
                <a:cubicBezTo>
                  <a:pt x="84167" y="639790"/>
                  <a:pt x="87283" y="649374"/>
                  <a:pt x="82550" y="654107"/>
                </a:cubicBezTo>
                <a:cubicBezTo>
                  <a:pt x="71757" y="664900"/>
                  <a:pt x="44450" y="679507"/>
                  <a:pt x="44450" y="679507"/>
                </a:cubicBezTo>
                <a:cubicBezTo>
                  <a:pt x="42333" y="685857"/>
                  <a:pt x="38100" y="691864"/>
                  <a:pt x="38100" y="698557"/>
                </a:cubicBezTo>
                <a:cubicBezTo>
                  <a:pt x="38100" y="706530"/>
                  <a:pt x="47806" y="734024"/>
                  <a:pt x="50800" y="743007"/>
                </a:cubicBezTo>
                <a:cubicBezTo>
                  <a:pt x="46617" y="755556"/>
                  <a:pt x="42941" y="772155"/>
                  <a:pt x="31750" y="781107"/>
                </a:cubicBezTo>
                <a:cubicBezTo>
                  <a:pt x="26523" y="785288"/>
                  <a:pt x="19050" y="785340"/>
                  <a:pt x="12700" y="787457"/>
                </a:cubicBezTo>
                <a:cubicBezTo>
                  <a:pt x="10583" y="795924"/>
                  <a:pt x="8748" y="804466"/>
                  <a:pt x="6350" y="812857"/>
                </a:cubicBezTo>
                <a:cubicBezTo>
                  <a:pt x="4511" y="819293"/>
                  <a:pt x="0" y="825214"/>
                  <a:pt x="0" y="831907"/>
                </a:cubicBezTo>
                <a:cubicBezTo>
                  <a:pt x="0" y="855286"/>
                  <a:pt x="2287" y="878733"/>
                  <a:pt x="6350" y="901757"/>
                </a:cubicBezTo>
                <a:cubicBezTo>
                  <a:pt x="8676" y="914940"/>
                  <a:pt x="11624" y="928718"/>
                  <a:pt x="19050" y="939857"/>
                </a:cubicBezTo>
                <a:cubicBezTo>
                  <a:pt x="23283" y="946207"/>
                  <a:pt x="26007" y="953881"/>
                  <a:pt x="31750" y="958907"/>
                </a:cubicBezTo>
                <a:cubicBezTo>
                  <a:pt x="43237" y="968958"/>
                  <a:pt x="69850" y="984307"/>
                  <a:pt x="69850" y="984307"/>
                </a:cubicBezTo>
                <a:cubicBezTo>
                  <a:pt x="74083" y="990657"/>
                  <a:pt x="76591" y="998589"/>
                  <a:pt x="82550" y="1003357"/>
                </a:cubicBezTo>
                <a:cubicBezTo>
                  <a:pt x="86691" y="1006670"/>
                  <a:pt x="125341" y="1015642"/>
                  <a:pt x="127000" y="1016057"/>
                </a:cubicBezTo>
                <a:cubicBezTo>
                  <a:pt x="133421" y="1025689"/>
                  <a:pt x="146050" y="1041012"/>
                  <a:pt x="146050" y="1054157"/>
                </a:cubicBezTo>
                <a:cubicBezTo>
                  <a:pt x="146050" y="1069482"/>
                  <a:pt x="138361" y="1089925"/>
                  <a:pt x="133350" y="1104957"/>
                </a:cubicBezTo>
                <a:cubicBezTo>
                  <a:pt x="138515" y="1120451"/>
                  <a:pt x="140090" y="1130747"/>
                  <a:pt x="152400" y="1143057"/>
                </a:cubicBezTo>
                <a:cubicBezTo>
                  <a:pt x="157796" y="1148453"/>
                  <a:pt x="164624" y="1152344"/>
                  <a:pt x="171450" y="1155757"/>
                </a:cubicBezTo>
                <a:cubicBezTo>
                  <a:pt x="177437" y="1158750"/>
                  <a:pt x="184150" y="1159990"/>
                  <a:pt x="190500" y="1162107"/>
                </a:cubicBezTo>
                <a:cubicBezTo>
                  <a:pt x="194733" y="1168457"/>
                  <a:pt x="198130" y="1175453"/>
                  <a:pt x="203200" y="1181157"/>
                </a:cubicBezTo>
                <a:cubicBezTo>
                  <a:pt x="215132" y="1194581"/>
                  <a:pt x="241300" y="1219257"/>
                  <a:pt x="241300" y="1219257"/>
                </a:cubicBezTo>
                <a:cubicBezTo>
                  <a:pt x="246465" y="1234751"/>
                  <a:pt x="248040" y="1245047"/>
                  <a:pt x="260350" y="1257357"/>
                </a:cubicBezTo>
                <a:cubicBezTo>
                  <a:pt x="265746" y="1262753"/>
                  <a:pt x="273050" y="1265824"/>
                  <a:pt x="279400" y="1270057"/>
                </a:cubicBezTo>
                <a:cubicBezTo>
                  <a:pt x="285467" y="1288258"/>
                  <a:pt x="293023" y="1300423"/>
                  <a:pt x="279400" y="1320857"/>
                </a:cubicBezTo>
                <a:cubicBezTo>
                  <a:pt x="275687" y="1326426"/>
                  <a:pt x="266700" y="1325090"/>
                  <a:pt x="260350" y="1327207"/>
                </a:cubicBezTo>
                <a:cubicBezTo>
                  <a:pt x="223954" y="1381802"/>
                  <a:pt x="250825" y="1331440"/>
                  <a:pt x="241300" y="1365307"/>
                </a:cubicBezTo>
                <a:cubicBezTo>
                  <a:pt x="231775" y="1399174"/>
                  <a:pt x="219161" y="1482524"/>
                  <a:pt x="203200" y="1530407"/>
                </a:cubicBezTo>
                <a:cubicBezTo>
                  <a:pt x="303742" y="1549457"/>
                  <a:pt x="735542" y="1480665"/>
                  <a:pt x="844550" y="1479607"/>
                </a:cubicBezTo>
                <a:lnTo>
                  <a:pt x="863600" y="1473257"/>
                </a:lnTo>
                <a:cubicBezTo>
                  <a:pt x="874183" y="1458440"/>
                  <a:pt x="885982" y="1444420"/>
                  <a:pt x="895350" y="1428807"/>
                </a:cubicBezTo>
                <a:cubicBezTo>
                  <a:pt x="898794" y="1423067"/>
                  <a:pt x="897519" y="1414984"/>
                  <a:pt x="901700" y="1409757"/>
                </a:cubicBezTo>
                <a:cubicBezTo>
                  <a:pt x="913832" y="1394592"/>
                  <a:pt x="924462" y="1398376"/>
                  <a:pt x="939800" y="1390707"/>
                </a:cubicBezTo>
                <a:cubicBezTo>
                  <a:pt x="946626" y="1387294"/>
                  <a:pt x="952500" y="1382240"/>
                  <a:pt x="958850" y="1378007"/>
                </a:cubicBezTo>
                <a:cubicBezTo>
                  <a:pt x="963083" y="1371657"/>
                  <a:pt x="965807" y="1363983"/>
                  <a:pt x="971550" y="1358957"/>
                </a:cubicBezTo>
                <a:lnTo>
                  <a:pt x="1028700" y="1320857"/>
                </a:lnTo>
                <a:lnTo>
                  <a:pt x="1047750" y="1308157"/>
                </a:lnTo>
                <a:lnTo>
                  <a:pt x="1066800" y="1295457"/>
                </a:lnTo>
                <a:cubicBezTo>
                  <a:pt x="1082002" y="1272653"/>
                  <a:pt x="1085723" y="1270693"/>
                  <a:pt x="1092200" y="1238307"/>
                </a:cubicBezTo>
                <a:cubicBezTo>
                  <a:pt x="1093959" y="1229510"/>
                  <a:pt x="1098798" y="1198490"/>
                  <a:pt x="1104900" y="1187507"/>
                </a:cubicBezTo>
                <a:cubicBezTo>
                  <a:pt x="1112313" y="1174164"/>
                  <a:pt x="1125473" y="1163887"/>
                  <a:pt x="1130300" y="1149407"/>
                </a:cubicBezTo>
                <a:cubicBezTo>
                  <a:pt x="1139063" y="1123117"/>
                  <a:pt x="1131081" y="1134070"/>
                  <a:pt x="1155700" y="1117657"/>
                </a:cubicBezTo>
                <a:cubicBezTo>
                  <a:pt x="1159933" y="1111307"/>
                  <a:pt x="1162441" y="1103375"/>
                  <a:pt x="1168400" y="1098607"/>
                </a:cubicBezTo>
                <a:cubicBezTo>
                  <a:pt x="1173627" y="1094426"/>
                  <a:pt x="1183559" y="1097704"/>
                  <a:pt x="1187450" y="1092257"/>
                </a:cubicBezTo>
                <a:cubicBezTo>
                  <a:pt x="1195231" y="1081364"/>
                  <a:pt x="1195917" y="1066857"/>
                  <a:pt x="1200150" y="1054157"/>
                </a:cubicBezTo>
                <a:lnTo>
                  <a:pt x="1212850" y="1016057"/>
                </a:lnTo>
                <a:lnTo>
                  <a:pt x="1219200" y="997007"/>
                </a:lnTo>
                <a:cubicBezTo>
                  <a:pt x="1221317" y="977957"/>
                  <a:pt x="1222399" y="958763"/>
                  <a:pt x="1225550" y="939857"/>
                </a:cubicBezTo>
                <a:cubicBezTo>
                  <a:pt x="1226650" y="933255"/>
                  <a:pt x="1227167" y="925540"/>
                  <a:pt x="1231900" y="920807"/>
                </a:cubicBezTo>
                <a:cubicBezTo>
                  <a:pt x="1236633" y="916074"/>
                  <a:pt x="1244963" y="917450"/>
                  <a:pt x="1250950" y="914457"/>
                </a:cubicBezTo>
                <a:cubicBezTo>
                  <a:pt x="1257776" y="911044"/>
                  <a:pt x="1263650" y="905990"/>
                  <a:pt x="1270000" y="901757"/>
                </a:cubicBezTo>
                <a:cubicBezTo>
                  <a:pt x="1274233" y="895407"/>
                  <a:pt x="1277304" y="888103"/>
                  <a:pt x="1282700" y="882707"/>
                </a:cubicBezTo>
                <a:cubicBezTo>
                  <a:pt x="1288096" y="877311"/>
                  <a:pt x="1296982" y="875966"/>
                  <a:pt x="1301750" y="870007"/>
                </a:cubicBezTo>
                <a:cubicBezTo>
                  <a:pt x="1336803" y="826190"/>
                  <a:pt x="1272555" y="874653"/>
                  <a:pt x="1327150" y="838257"/>
                </a:cubicBezTo>
                <a:cubicBezTo>
                  <a:pt x="1329267" y="795924"/>
                  <a:pt x="1329828" y="753484"/>
                  <a:pt x="1333500" y="711257"/>
                </a:cubicBezTo>
                <a:cubicBezTo>
                  <a:pt x="1334080" y="704589"/>
                  <a:pt x="1335117" y="696940"/>
                  <a:pt x="1339850" y="692207"/>
                </a:cubicBezTo>
                <a:cubicBezTo>
                  <a:pt x="1350643" y="681414"/>
                  <a:pt x="1365250" y="675274"/>
                  <a:pt x="1377950" y="666807"/>
                </a:cubicBezTo>
                <a:lnTo>
                  <a:pt x="1397000" y="654107"/>
                </a:lnTo>
                <a:lnTo>
                  <a:pt x="1416050" y="641407"/>
                </a:lnTo>
                <a:cubicBezTo>
                  <a:pt x="1446410" y="595867"/>
                  <a:pt x="1423610" y="636863"/>
                  <a:pt x="1435100" y="533457"/>
                </a:cubicBezTo>
                <a:cubicBezTo>
                  <a:pt x="1435681" y="528225"/>
                  <a:pt x="1444360" y="495888"/>
                  <a:pt x="1447800" y="489007"/>
                </a:cubicBezTo>
                <a:cubicBezTo>
                  <a:pt x="1451213" y="482181"/>
                  <a:pt x="1456267" y="476307"/>
                  <a:pt x="1460500" y="469957"/>
                </a:cubicBezTo>
                <a:cubicBezTo>
                  <a:pt x="1468118" y="378546"/>
                  <a:pt x="1452712" y="414964"/>
                  <a:pt x="1492250" y="355657"/>
                </a:cubicBezTo>
                <a:lnTo>
                  <a:pt x="1504950" y="336607"/>
                </a:lnTo>
                <a:lnTo>
                  <a:pt x="1517650" y="317557"/>
                </a:lnTo>
                <a:cubicBezTo>
                  <a:pt x="1519767" y="300624"/>
                  <a:pt x="1521405" y="283624"/>
                  <a:pt x="1524000" y="266757"/>
                </a:cubicBezTo>
                <a:cubicBezTo>
                  <a:pt x="1525641" y="256090"/>
                  <a:pt x="1530350" y="245800"/>
                  <a:pt x="1530350" y="235007"/>
                </a:cubicBezTo>
                <a:cubicBezTo>
                  <a:pt x="1530350" y="215840"/>
                  <a:pt x="1522942" y="201140"/>
                  <a:pt x="1524000" y="177857"/>
                </a:cubicBezTo>
                <a:cubicBezTo>
                  <a:pt x="1525058" y="154574"/>
                  <a:pt x="1533525" y="124940"/>
                  <a:pt x="1536700" y="95307"/>
                </a:cubicBezTo>
                <a:cubicBezTo>
                  <a:pt x="1539875" y="65674"/>
                  <a:pt x="1553633" y="2174"/>
                  <a:pt x="1543050" y="57"/>
                </a:cubicBezTo>
                <a:cubicBezTo>
                  <a:pt x="1532467" y="-2060"/>
                  <a:pt x="1489075" y="56149"/>
                  <a:pt x="1473200" y="82607"/>
                </a:cubicBezTo>
                <a:cubicBezTo>
                  <a:pt x="1457325" y="109065"/>
                  <a:pt x="1459442" y="134465"/>
                  <a:pt x="1447800" y="158807"/>
                </a:cubicBezTo>
                <a:cubicBezTo>
                  <a:pt x="1436158" y="183149"/>
                  <a:pt x="1420283" y="212782"/>
                  <a:pt x="1403350" y="228657"/>
                </a:cubicBezTo>
                <a:cubicBezTo>
                  <a:pt x="1386417" y="244532"/>
                  <a:pt x="1391540" y="238944"/>
                  <a:pt x="1346200" y="254057"/>
                </a:cubicBezTo>
                <a:lnTo>
                  <a:pt x="1327150" y="260407"/>
                </a:lnTo>
                <a:cubicBezTo>
                  <a:pt x="1299633" y="258290"/>
                  <a:pt x="1272198" y="254057"/>
                  <a:pt x="1244600" y="254057"/>
                </a:cubicBezTo>
                <a:cubicBezTo>
                  <a:pt x="1231725" y="254057"/>
                  <a:pt x="1211452" y="248522"/>
                  <a:pt x="1206500" y="260407"/>
                </a:cubicBezTo>
                <a:cubicBezTo>
                  <a:pt x="1197508" y="281988"/>
                  <a:pt x="1209544" y="307113"/>
                  <a:pt x="1212850" y="330257"/>
                </a:cubicBezTo>
                <a:cubicBezTo>
                  <a:pt x="1213797" y="336883"/>
                  <a:pt x="1217083" y="342957"/>
                  <a:pt x="1219200" y="349307"/>
                </a:cubicBezTo>
                <a:cubicBezTo>
                  <a:pt x="1182804" y="403902"/>
                  <a:pt x="1231267" y="339654"/>
                  <a:pt x="1187450" y="374707"/>
                </a:cubicBezTo>
                <a:cubicBezTo>
                  <a:pt x="1181491" y="379475"/>
                  <a:pt x="1180146" y="388361"/>
                  <a:pt x="1174750" y="393757"/>
                </a:cubicBezTo>
                <a:cubicBezTo>
                  <a:pt x="1169354" y="399153"/>
                  <a:pt x="1162050" y="402224"/>
                  <a:pt x="1155700" y="406457"/>
                </a:cubicBezTo>
                <a:cubicBezTo>
                  <a:pt x="1153583" y="412807"/>
                  <a:pt x="1154083" y="420774"/>
                  <a:pt x="1149350" y="425507"/>
                </a:cubicBezTo>
                <a:cubicBezTo>
                  <a:pt x="1138557" y="436300"/>
                  <a:pt x="1111250" y="450907"/>
                  <a:pt x="1111250" y="450907"/>
                </a:cubicBezTo>
                <a:cubicBezTo>
                  <a:pt x="1080785" y="496604"/>
                  <a:pt x="1123926" y="440340"/>
                  <a:pt x="1060450" y="482657"/>
                </a:cubicBezTo>
                <a:lnTo>
                  <a:pt x="1022350" y="508057"/>
                </a:lnTo>
                <a:cubicBezTo>
                  <a:pt x="1000941" y="540170"/>
                  <a:pt x="1021272" y="518121"/>
                  <a:pt x="990600" y="533457"/>
                </a:cubicBezTo>
                <a:cubicBezTo>
                  <a:pt x="983774" y="536870"/>
                  <a:pt x="978524" y="543057"/>
                  <a:pt x="971550" y="546157"/>
                </a:cubicBezTo>
                <a:cubicBezTo>
                  <a:pt x="959317" y="551594"/>
                  <a:pt x="944589" y="551431"/>
                  <a:pt x="933450" y="558857"/>
                </a:cubicBezTo>
                <a:cubicBezTo>
                  <a:pt x="927100" y="563090"/>
                  <a:pt x="921374" y="568457"/>
                  <a:pt x="914400" y="571557"/>
                </a:cubicBezTo>
                <a:cubicBezTo>
                  <a:pt x="902167" y="576994"/>
                  <a:pt x="876300" y="584257"/>
                  <a:pt x="876300" y="584257"/>
                </a:cubicBezTo>
                <a:cubicBezTo>
                  <a:pt x="859367" y="582140"/>
                  <a:pt x="842290" y="580960"/>
                  <a:pt x="825500" y="577907"/>
                </a:cubicBezTo>
                <a:cubicBezTo>
                  <a:pt x="818914" y="576710"/>
                  <a:pt x="811677" y="575738"/>
                  <a:pt x="806450" y="571557"/>
                </a:cubicBezTo>
                <a:cubicBezTo>
                  <a:pt x="800491" y="566789"/>
                  <a:pt x="797983" y="558857"/>
                  <a:pt x="793750" y="552507"/>
                </a:cubicBezTo>
                <a:cubicBezTo>
                  <a:pt x="797563" y="537255"/>
                  <a:pt x="799096" y="519020"/>
                  <a:pt x="812800" y="508057"/>
                </a:cubicBezTo>
                <a:cubicBezTo>
                  <a:pt x="818027" y="503876"/>
                  <a:pt x="825863" y="504700"/>
                  <a:pt x="831850" y="501707"/>
                </a:cubicBezTo>
                <a:cubicBezTo>
                  <a:pt x="838676" y="498294"/>
                  <a:pt x="844550" y="493240"/>
                  <a:pt x="850900" y="489007"/>
                </a:cubicBezTo>
                <a:lnTo>
                  <a:pt x="863600" y="450907"/>
                </a:lnTo>
                <a:lnTo>
                  <a:pt x="869950" y="431857"/>
                </a:lnTo>
                <a:cubicBezTo>
                  <a:pt x="867833" y="404340"/>
                  <a:pt x="867023" y="376692"/>
                  <a:pt x="863600" y="349307"/>
                </a:cubicBezTo>
                <a:cubicBezTo>
                  <a:pt x="861021" y="328673"/>
                  <a:pt x="841358" y="306418"/>
                  <a:pt x="831850" y="292157"/>
                </a:cubicBezTo>
                <a:cubicBezTo>
                  <a:pt x="827617" y="285807"/>
                  <a:pt x="821563" y="280347"/>
                  <a:pt x="819150" y="273107"/>
                </a:cubicBezTo>
                <a:cubicBezTo>
                  <a:pt x="817033" y="266757"/>
                  <a:pt x="816981" y="259284"/>
                  <a:pt x="812800" y="254057"/>
                </a:cubicBezTo>
                <a:cubicBezTo>
                  <a:pt x="808032" y="248098"/>
                  <a:pt x="800100" y="245590"/>
                  <a:pt x="793750" y="241357"/>
                </a:cubicBezTo>
                <a:cubicBezTo>
                  <a:pt x="787400" y="245590"/>
                  <a:pt x="778933" y="247707"/>
                  <a:pt x="774700" y="254057"/>
                </a:cubicBezTo>
                <a:cubicBezTo>
                  <a:pt x="774370" y="254551"/>
                  <a:pt x="765247" y="295260"/>
                  <a:pt x="762000" y="298507"/>
                </a:cubicBezTo>
                <a:cubicBezTo>
                  <a:pt x="757267" y="303240"/>
                  <a:pt x="749300" y="302740"/>
                  <a:pt x="742950" y="304857"/>
                </a:cubicBezTo>
                <a:cubicBezTo>
                  <a:pt x="730250" y="302740"/>
                  <a:pt x="714904" y="306550"/>
                  <a:pt x="704850" y="298507"/>
                </a:cubicBezTo>
                <a:cubicBezTo>
                  <a:pt x="699623" y="294326"/>
                  <a:pt x="706467" y="284190"/>
                  <a:pt x="711200" y="279457"/>
                </a:cubicBezTo>
                <a:cubicBezTo>
                  <a:pt x="721993" y="268664"/>
                  <a:pt x="749300" y="254057"/>
                  <a:pt x="749300" y="254057"/>
                </a:cubicBezTo>
                <a:cubicBezTo>
                  <a:pt x="765548" y="205312"/>
                  <a:pt x="766016" y="222173"/>
                  <a:pt x="755650" y="165157"/>
                </a:cubicBezTo>
                <a:cubicBezTo>
                  <a:pt x="754453" y="158571"/>
                  <a:pt x="753481" y="151334"/>
                  <a:pt x="749300" y="146107"/>
                </a:cubicBezTo>
                <a:cubicBezTo>
                  <a:pt x="744532" y="140148"/>
                  <a:pt x="736600" y="137640"/>
                  <a:pt x="730250" y="133407"/>
                </a:cubicBezTo>
                <a:cubicBezTo>
                  <a:pt x="726437" y="118155"/>
                  <a:pt x="724904" y="99920"/>
                  <a:pt x="711200" y="88957"/>
                </a:cubicBezTo>
                <a:cubicBezTo>
                  <a:pt x="705973" y="84776"/>
                  <a:pt x="698137" y="85600"/>
                  <a:pt x="692150" y="82607"/>
                </a:cubicBezTo>
                <a:cubicBezTo>
                  <a:pt x="685324" y="79194"/>
                  <a:pt x="680074" y="73007"/>
                  <a:pt x="673100" y="69907"/>
                </a:cubicBezTo>
                <a:cubicBezTo>
                  <a:pt x="660867" y="64470"/>
                  <a:pt x="635000" y="57207"/>
                  <a:pt x="635000" y="57207"/>
                </a:cubicBezTo>
                <a:cubicBezTo>
                  <a:pt x="524437" y="68263"/>
                  <a:pt x="595728" y="40501"/>
                  <a:pt x="565150" y="101657"/>
                </a:cubicBezTo>
                <a:cubicBezTo>
                  <a:pt x="561737" y="108483"/>
                  <a:pt x="553074" y="111257"/>
                  <a:pt x="546100" y="114357"/>
                </a:cubicBezTo>
                <a:cubicBezTo>
                  <a:pt x="533867" y="119794"/>
                  <a:pt x="508000" y="127057"/>
                  <a:pt x="508000" y="127057"/>
                </a:cubicBezTo>
                <a:cubicBezTo>
                  <a:pt x="503767" y="139757"/>
                  <a:pt x="497501" y="151952"/>
                  <a:pt x="495300" y="165157"/>
                </a:cubicBezTo>
                <a:cubicBezTo>
                  <a:pt x="487850" y="209859"/>
                  <a:pt x="493021" y="191043"/>
                  <a:pt x="482600" y="222307"/>
                </a:cubicBezTo>
                <a:cubicBezTo>
                  <a:pt x="484717" y="232890"/>
                  <a:pt x="486332" y="243586"/>
                  <a:pt x="488950" y="254057"/>
                </a:cubicBezTo>
                <a:cubicBezTo>
                  <a:pt x="490573" y="260551"/>
                  <a:pt x="495300" y="266414"/>
                  <a:pt x="495300" y="273107"/>
                </a:cubicBezTo>
                <a:cubicBezTo>
                  <a:pt x="495300" y="283900"/>
                  <a:pt x="491568" y="294386"/>
                  <a:pt x="488950" y="304857"/>
                </a:cubicBezTo>
                <a:cubicBezTo>
                  <a:pt x="487327" y="311351"/>
                  <a:pt x="487333" y="319174"/>
                  <a:pt x="482600" y="323907"/>
                </a:cubicBezTo>
                <a:cubicBezTo>
                  <a:pt x="477867" y="328640"/>
                  <a:pt x="469900" y="328140"/>
                  <a:pt x="463550" y="330257"/>
                </a:cubicBezTo>
                <a:cubicBezTo>
                  <a:pt x="465890" y="346638"/>
                  <a:pt x="467384" y="376024"/>
                  <a:pt x="476250" y="393757"/>
                </a:cubicBezTo>
                <a:cubicBezTo>
                  <a:pt x="479663" y="400583"/>
                  <a:pt x="485850" y="405833"/>
                  <a:pt x="488950" y="412807"/>
                </a:cubicBezTo>
                <a:cubicBezTo>
                  <a:pt x="494387" y="425040"/>
                  <a:pt x="501650" y="450907"/>
                  <a:pt x="501650" y="450907"/>
                </a:cubicBezTo>
                <a:cubicBezTo>
                  <a:pt x="501279" y="456850"/>
                  <a:pt x="512671" y="547500"/>
                  <a:pt x="482600" y="571557"/>
                </a:cubicBezTo>
                <a:cubicBezTo>
                  <a:pt x="477373" y="575738"/>
                  <a:pt x="469537" y="574914"/>
                  <a:pt x="463550" y="577907"/>
                </a:cubicBezTo>
                <a:cubicBezTo>
                  <a:pt x="456724" y="581320"/>
                  <a:pt x="450850" y="586374"/>
                  <a:pt x="444500" y="590607"/>
                </a:cubicBezTo>
                <a:cubicBezTo>
                  <a:pt x="437370" y="601302"/>
                  <a:pt x="428346" y="620129"/>
                  <a:pt x="412750" y="622357"/>
                </a:cubicBezTo>
                <a:cubicBezTo>
                  <a:pt x="404110" y="623591"/>
                  <a:pt x="395817" y="618124"/>
                  <a:pt x="387350" y="616007"/>
                </a:cubicBezTo>
                <a:cubicBezTo>
                  <a:pt x="381000" y="611774"/>
                  <a:pt x="373068" y="609266"/>
                  <a:pt x="368300" y="603307"/>
                </a:cubicBezTo>
                <a:cubicBezTo>
                  <a:pt x="343670" y="572519"/>
                  <a:pt x="384464" y="591762"/>
                  <a:pt x="342900" y="577907"/>
                </a:cubicBezTo>
                <a:cubicBezTo>
                  <a:pt x="340783" y="571557"/>
                  <a:pt x="337747" y="565443"/>
                  <a:pt x="336550" y="558857"/>
                </a:cubicBezTo>
                <a:cubicBezTo>
                  <a:pt x="333497" y="542067"/>
                  <a:pt x="330200" y="508057"/>
                  <a:pt x="330200" y="508057"/>
                </a:cubicBezTo>
                <a:lnTo>
                  <a:pt x="57150" y="514407"/>
                </a:lnTo>
                <a:close/>
              </a:path>
            </a:pathLst>
          </a:custGeom>
          <a:solidFill>
            <a:srgbClr val="006600">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pic>
        <p:nvPicPr>
          <p:cNvPr id="307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 y="1482725"/>
            <a:ext cx="4105275" cy="53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8" name="Picture 8" descr="http://www.esri.com/mapmuseum/mapbook_gallery/volume24/images/federal2_l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0688" y="3505200"/>
            <a:ext cx="45323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38100" y="838200"/>
            <a:ext cx="3695700" cy="228600"/>
          </a:xfrm>
          <a:prstGeom prst="rect">
            <a:avLst/>
          </a:prstGeom>
          <a:solidFill>
            <a:schemeClr val="bg1"/>
          </a:solidFill>
          <a:ln w="9525" algn="ctr">
            <a:solidFill>
              <a:schemeClr val="bg1"/>
            </a:solidFill>
            <a:round/>
            <a:headEnd/>
            <a:tailEnd/>
          </a:ln>
        </p:spPr>
        <p:txBody>
          <a:bodyPr/>
          <a:lstStyle/>
          <a:p>
            <a:endParaRPr lang="en-US"/>
          </a:p>
        </p:txBody>
      </p:sp>
      <p:sp>
        <p:nvSpPr>
          <p:cNvPr id="32771" name="TextBox 1"/>
          <p:cNvSpPr txBox="1">
            <a:spLocks noChangeArrowheads="1"/>
          </p:cNvSpPr>
          <p:nvPr/>
        </p:nvSpPr>
        <p:spPr bwMode="auto">
          <a:xfrm>
            <a:off x="152400" y="152400"/>
            <a:ext cx="8839200" cy="461963"/>
          </a:xfrm>
          <a:prstGeom prst="rect">
            <a:avLst/>
          </a:prstGeom>
          <a:solidFill>
            <a:srgbClr val="FFCCFF"/>
          </a:solidFill>
          <a:ln w="9525">
            <a:solidFill>
              <a:schemeClr val="tx1"/>
            </a:solidFill>
            <a:miter lim="800000"/>
            <a:headEnd/>
            <a:tailEnd/>
          </a:ln>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dirty="0">
                <a:latin typeface="Calibri" pitchFamily="34" charset="0"/>
                <a:cs typeface="Calibri" pitchFamily="34" charset="0"/>
              </a:rPr>
              <a:t>New technologies made large-scale farming possible </a:t>
            </a:r>
          </a:p>
        </p:txBody>
      </p:sp>
      <p:sp>
        <p:nvSpPr>
          <p:cNvPr id="8" name="Rectangle 6"/>
          <p:cNvSpPr>
            <a:spLocks noGrp="1" noChangeArrowheads="1"/>
          </p:cNvSpPr>
          <p:nvPr>
            <p:ph type="title"/>
          </p:nvPr>
        </p:nvSpPr>
        <p:spPr>
          <a:xfrm>
            <a:off x="0" y="4240213"/>
            <a:ext cx="4865688" cy="414337"/>
          </a:xfrm>
        </p:spPr>
        <p:txBody>
          <a:bodyPr/>
          <a:lstStyle/>
          <a:p>
            <a:pPr>
              <a:lnSpc>
                <a:spcPct val="80000"/>
              </a:lnSpc>
            </a:pPr>
            <a:r>
              <a:rPr lang="en-US" sz="2200" dirty="0" smtClean="0">
                <a:solidFill>
                  <a:schemeClr val="folHlink"/>
                </a:solidFill>
                <a:latin typeface="Calibri" pitchFamily="34" charset="0"/>
                <a:cs typeface="Calibri" pitchFamily="34" charset="0"/>
              </a:rPr>
              <a:t>Cyrus McCormick’s mechanical reaper</a:t>
            </a:r>
          </a:p>
        </p:txBody>
      </p:sp>
      <p:pic>
        <p:nvPicPr>
          <p:cNvPr id="9" name="Picture 12" descr="Photo of FARMING: HARVESTING. &#10;Harvesting grain with one of Cyrus Hall McCormick's reapers. Wood engraving, American, 18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71525"/>
            <a:ext cx="4662488"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1" name="Picture 18" descr="A painting depicting John Deere demonstrating how his plow work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917825"/>
            <a:ext cx="4065588"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2" name="Rectangle 6"/>
          <p:cNvSpPr txBox="1">
            <a:spLocks noChangeArrowheads="1"/>
          </p:cNvSpPr>
          <p:nvPr/>
        </p:nvSpPr>
        <p:spPr bwMode="auto">
          <a:xfrm>
            <a:off x="4926013" y="2503488"/>
            <a:ext cx="4217987" cy="41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kumimoji="1" lang="en-US" sz="2200" dirty="0">
                <a:solidFill>
                  <a:srgbClr val="0000CC"/>
                </a:solidFill>
                <a:latin typeface="Calibri" pitchFamily="34" charset="0"/>
                <a:cs typeface="Calibri" pitchFamily="34" charset="0"/>
              </a:rPr>
              <a:t>John Deere’s steel plow</a:t>
            </a:r>
          </a:p>
        </p:txBody>
      </p:sp>
      <p:pic>
        <p:nvPicPr>
          <p:cNvPr id="17" name="Picture 7" descr="Photo of WHEAT THRESHER, 1878. &#10;A steam-powered wheat thresher on the Dalrymple farm west of Fargo, Dakota Territory, in 1878. Contemporary American wood engraving after a photograp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0" y="755650"/>
            <a:ext cx="89408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3140075"/>
            <a:ext cx="4645025" cy="375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140075"/>
            <a:ext cx="4648200" cy="375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8" name="Rectangle 3"/>
          <p:cNvSpPr>
            <a:spLocks noChangeArrowheads="1"/>
          </p:cNvSpPr>
          <p:nvPr/>
        </p:nvSpPr>
        <p:spPr bwMode="auto">
          <a:xfrm>
            <a:off x="8382000" y="3048000"/>
            <a:ext cx="838200" cy="19859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5" name="TextBox 1"/>
          <p:cNvSpPr txBox="1">
            <a:spLocks noChangeArrowheads="1"/>
          </p:cNvSpPr>
          <p:nvPr/>
        </p:nvSpPr>
        <p:spPr bwMode="auto">
          <a:xfrm>
            <a:off x="5943600" y="490174"/>
            <a:ext cx="3124200" cy="1948226"/>
          </a:xfrm>
          <a:prstGeom prst="rect">
            <a:avLst/>
          </a:prstGeom>
          <a:solidFill>
            <a:schemeClr val="accent1">
              <a:lumMod val="20000"/>
              <a:lumOff val="80000"/>
            </a:schemeClr>
          </a:solidFill>
          <a:ln w="9525">
            <a:solidFill>
              <a:schemeClr val="tx1"/>
            </a:solidFill>
            <a:miter lim="800000"/>
            <a:headEnd/>
            <a:tailEnd/>
          </a:ln>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defRPr/>
            </a:pPr>
            <a:r>
              <a:rPr lang="en-US" sz="3000" dirty="0" smtClean="0">
                <a:latin typeface="Calibri" pitchFamily="34" charset="0"/>
                <a:cs typeface="Calibri" pitchFamily="34" charset="0"/>
              </a:rPr>
              <a:t>Population </a:t>
            </a:r>
            <a:br>
              <a:rPr lang="en-US" sz="3000" dirty="0" smtClean="0">
                <a:latin typeface="Calibri" pitchFamily="34" charset="0"/>
                <a:cs typeface="Calibri" pitchFamily="34" charset="0"/>
              </a:rPr>
            </a:br>
            <a:r>
              <a:rPr lang="en-US" sz="3000" dirty="0" smtClean="0">
                <a:latin typeface="Calibri" pitchFamily="34" charset="0"/>
                <a:cs typeface="Calibri" pitchFamily="34" charset="0"/>
              </a:rPr>
              <a:t>growth and land opportunities </a:t>
            </a:r>
            <a:br>
              <a:rPr lang="en-US" sz="3000" dirty="0" smtClean="0">
                <a:latin typeface="Calibri" pitchFamily="34" charset="0"/>
                <a:cs typeface="Calibri" pitchFamily="34" charset="0"/>
              </a:rPr>
            </a:br>
            <a:r>
              <a:rPr lang="en-US" sz="3000" dirty="0" smtClean="0">
                <a:latin typeface="Calibri" pitchFamily="34" charset="0"/>
                <a:cs typeface="Calibri" pitchFamily="34" charset="0"/>
              </a:rPr>
              <a:t>led to rapid growth</a:t>
            </a:r>
            <a:r>
              <a:rPr lang="en-US" sz="2400" dirty="0" smtClean="0">
                <a:latin typeface="Calibri" pitchFamily="34" charset="0"/>
                <a:cs typeface="Calibri" pitchFamily="34" charset="0"/>
              </a:rPr>
              <a:t> </a:t>
            </a:r>
            <a:r>
              <a:rPr lang="en-US" sz="3000" dirty="0" smtClean="0">
                <a:latin typeface="Calibri" pitchFamily="34" charset="0"/>
                <a:cs typeface="Calibri" pitchFamily="34" charset="0"/>
              </a:rPr>
              <a:t>of</a:t>
            </a:r>
            <a:r>
              <a:rPr lang="en-US" sz="2400" dirty="0" smtClean="0">
                <a:latin typeface="Calibri" pitchFamily="34" charset="0"/>
                <a:cs typeface="Calibri" pitchFamily="34" charset="0"/>
              </a:rPr>
              <a:t> </a:t>
            </a:r>
            <a:r>
              <a:rPr lang="en-US" sz="3000" dirty="0" smtClean="0">
                <a:latin typeface="Calibri" pitchFamily="34" charset="0"/>
                <a:cs typeface="Calibri" pitchFamily="34" charset="0"/>
              </a:rPr>
              <a:t>the</a:t>
            </a:r>
            <a:r>
              <a:rPr lang="en-US" sz="2400" dirty="0" smtClean="0">
                <a:latin typeface="Calibri" pitchFamily="34" charset="0"/>
                <a:cs typeface="Calibri" pitchFamily="34" charset="0"/>
              </a:rPr>
              <a:t> </a:t>
            </a:r>
            <a:r>
              <a:rPr lang="en-US" sz="3000" dirty="0" smtClean="0">
                <a:latin typeface="Calibri" pitchFamily="34" charset="0"/>
                <a:cs typeface="Calibri" pitchFamily="34" charset="0"/>
              </a:rPr>
              <a:t>West </a:t>
            </a:r>
          </a:p>
        </p:txBody>
      </p:sp>
      <p:pic>
        <p:nvPicPr>
          <p:cNvPr id="31750" name="Picture 5" descr="Photo of AMERICAN FARM SCENE, 1853. &#10;'American Farm Scenes--No. 1': lithograph, 1853, by Nathaniel Curri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1"/>
          <a:stretch/>
        </p:blipFill>
        <p:spPr bwMode="auto">
          <a:xfrm>
            <a:off x="76200" y="133350"/>
            <a:ext cx="57150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138" y="3048000"/>
            <a:ext cx="6545262" cy="384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2950" y="5029200"/>
            <a:ext cx="2065338" cy="181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969963"/>
            <a:ext cx="5976937"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4"/>
          <p:cNvSpPr>
            <a:spLocks noChangeArrowheads="1"/>
          </p:cNvSpPr>
          <p:nvPr/>
        </p:nvSpPr>
        <p:spPr bwMode="auto">
          <a:xfrm>
            <a:off x="38100" y="0"/>
            <a:ext cx="47625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33796" name="TextBox 1"/>
          <p:cNvSpPr txBox="1">
            <a:spLocks noChangeArrowheads="1"/>
          </p:cNvSpPr>
          <p:nvPr/>
        </p:nvSpPr>
        <p:spPr bwMode="auto">
          <a:xfrm>
            <a:off x="152400" y="76200"/>
            <a:ext cx="5181600" cy="1579563"/>
          </a:xfrm>
          <a:prstGeom prst="rect">
            <a:avLst/>
          </a:prstGeom>
          <a:solidFill>
            <a:srgbClr val="CCFFCC"/>
          </a:solidFill>
          <a:ln w="9525">
            <a:solidFill>
              <a:schemeClr val="tx1"/>
            </a:solidFill>
            <a:miter lim="800000"/>
            <a:headEnd/>
            <a:tailEnd/>
          </a:ln>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dirty="0">
                <a:latin typeface="Calibri" pitchFamily="34" charset="0"/>
                <a:cs typeface="Calibri" pitchFamily="34" charset="0"/>
              </a:rPr>
              <a:t>The West became </a:t>
            </a:r>
            <a:br>
              <a:rPr lang="en-US" sz="3000" dirty="0">
                <a:latin typeface="Calibri" pitchFamily="34" charset="0"/>
                <a:cs typeface="Calibri" pitchFamily="34" charset="0"/>
              </a:rPr>
            </a:br>
            <a:r>
              <a:rPr lang="en-US" sz="3000" dirty="0">
                <a:latin typeface="Calibri" pitchFamily="34" charset="0"/>
                <a:cs typeface="Calibri" pitchFamily="34" charset="0"/>
              </a:rPr>
              <a:t>“America’s bread basket” </a:t>
            </a:r>
            <a:br>
              <a:rPr lang="en-US" sz="3000" dirty="0">
                <a:latin typeface="Calibri" pitchFamily="34" charset="0"/>
                <a:cs typeface="Calibri" pitchFamily="34" charset="0"/>
              </a:rPr>
            </a:br>
            <a:r>
              <a:rPr lang="en-US" sz="3000" dirty="0">
                <a:latin typeface="Calibri" pitchFamily="34" charset="0"/>
                <a:cs typeface="Calibri" pitchFamily="34" charset="0"/>
              </a:rPr>
              <a:t>where commercial farms produced wheat, corn, livestock </a:t>
            </a:r>
          </a:p>
        </p:txBody>
      </p:sp>
      <p:pic>
        <p:nvPicPr>
          <p:cNvPr id="33797" name="Picture 6" descr="http://3.bp.blogspot.com/_CvDCiEFbNy8/TOGoJurpquI/AAAAAAAAclk/tky4IAdWVqE/s1600/f%2BWilliam%2BSidney%2BMount%2B%2528American%2Bpainter%252C%2B1807-1868%2529%2BRinging%2Bthe%2BPig%2B18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1225" y="3810000"/>
            <a:ext cx="42703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 descr="http://2.bp.blogspot.com/_CvDCiEFbNy8/TOGp67vjWJI/AAAAAAAAcl8/SYVmIcNKvww/s1600/f%2BWilliam%2BSidney%2BMount%2B%2528American%2Bpainter%252C%2B1807-1868%2529%2BLong%2BIsland%2BFarmer%2BHusking%2BCorn%2B1833-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171450"/>
            <a:ext cx="342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7"/>
          <p:cNvSpPr>
            <a:spLocks noChangeArrowheads="1"/>
          </p:cNvSpPr>
          <p:nvPr/>
        </p:nvSpPr>
        <p:spPr bwMode="auto">
          <a:xfrm>
            <a:off x="6324600" y="2362200"/>
            <a:ext cx="685800" cy="325438"/>
          </a:xfrm>
          <a:prstGeom prst="rect">
            <a:avLst/>
          </a:prstGeom>
          <a:solidFill>
            <a:schemeClr val="bg1"/>
          </a:solidFill>
          <a:ln w="9525" algn="ctr">
            <a:solidFill>
              <a:schemeClr val="bg1"/>
            </a:solidFill>
            <a:round/>
            <a:headEnd/>
            <a:tailEnd/>
          </a:ln>
        </p:spPr>
        <p:txBody>
          <a:bodyPr/>
          <a:lstStyle/>
          <a:p>
            <a:endParaRPr lang="en-US"/>
          </a:p>
        </p:txBody>
      </p:sp>
      <p:pic>
        <p:nvPicPr>
          <p:cNvPr id="51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52400"/>
            <a:ext cx="587216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Freeform 6"/>
          <p:cNvSpPr>
            <a:spLocks/>
          </p:cNvSpPr>
          <p:nvPr/>
        </p:nvSpPr>
        <p:spPr bwMode="auto">
          <a:xfrm>
            <a:off x="6548438" y="1243013"/>
            <a:ext cx="1952625" cy="1968500"/>
          </a:xfrm>
          <a:custGeom>
            <a:avLst/>
            <a:gdLst>
              <a:gd name="T0" fmla="*/ 19051 w 1952626"/>
              <a:gd name="T1" fmla="*/ 1232990 h 1969293"/>
              <a:gd name="T2" fmla="*/ 66676 w 1952626"/>
              <a:gd name="T3" fmla="*/ 1318681 h 1969293"/>
              <a:gd name="T4" fmla="*/ 57151 w 1952626"/>
              <a:gd name="T5" fmla="*/ 1466259 h 1969293"/>
              <a:gd name="T6" fmla="*/ 161926 w 1952626"/>
              <a:gd name="T7" fmla="*/ 1537668 h 1969293"/>
              <a:gd name="T8" fmla="*/ 252413 w 1952626"/>
              <a:gd name="T9" fmla="*/ 1528146 h 1969293"/>
              <a:gd name="T10" fmla="*/ 314326 w 1952626"/>
              <a:gd name="T11" fmla="*/ 1537668 h 1969293"/>
              <a:gd name="T12" fmla="*/ 423863 w 1952626"/>
              <a:gd name="T13" fmla="*/ 1580513 h 1969293"/>
              <a:gd name="T14" fmla="*/ 476251 w 1952626"/>
              <a:gd name="T15" fmla="*/ 1575752 h 1969293"/>
              <a:gd name="T16" fmla="*/ 514351 w 1952626"/>
              <a:gd name="T17" fmla="*/ 1532907 h 1969293"/>
              <a:gd name="T18" fmla="*/ 595313 w 1952626"/>
              <a:gd name="T19" fmla="*/ 1575752 h 1969293"/>
              <a:gd name="T20" fmla="*/ 542926 w 1952626"/>
              <a:gd name="T21" fmla="*/ 1499583 h 1969293"/>
              <a:gd name="T22" fmla="*/ 547688 w 1952626"/>
              <a:gd name="T23" fmla="*/ 1404371 h 1969293"/>
              <a:gd name="T24" fmla="*/ 876301 w 1952626"/>
              <a:gd name="T25" fmla="*/ 1356765 h 1969293"/>
              <a:gd name="T26" fmla="*/ 976313 w 1952626"/>
              <a:gd name="T27" fmla="*/ 1380569 h 1969293"/>
              <a:gd name="T28" fmla="*/ 1071562 w 1952626"/>
              <a:gd name="T29" fmla="*/ 1432935 h 1969293"/>
              <a:gd name="T30" fmla="*/ 1119187 w 1952626"/>
              <a:gd name="T31" fmla="*/ 1413892 h 1969293"/>
              <a:gd name="T32" fmla="*/ 1209675 w 1952626"/>
              <a:gd name="T33" fmla="*/ 1390090 h 1969293"/>
              <a:gd name="T34" fmla="*/ 1285875 w 1952626"/>
              <a:gd name="T35" fmla="*/ 1451977 h 1969293"/>
              <a:gd name="T36" fmla="*/ 1362075 w 1952626"/>
              <a:gd name="T37" fmla="*/ 1518625 h 1969293"/>
              <a:gd name="T38" fmla="*/ 1357312 w 1952626"/>
              <a:gd name="T39" fmla="*/ 1637640 h 1969293"/>
              <a:gd name="T40" fmla="*/ 1409700 w 1952626"/>
              <a:gd name="T41" fmla="*/ 1713810 h 1969293"/>
              <a:gd name="T42" fmla="*/ 1485900 w 1952626"/>
              <a:gd name="T43" fmla="*/ 1766176 h 1969293"/>
              <a:gd name="T44" fmla="*/ 1525587 w 1952626"/>
              <a:gd name="T45" fmla="*/ 1848692 h 1969293"/>
              <a:gd name="T46" fmla="*/ 1716087 w 1952626"/>
              <a:gd name="T47" fmla="*/ 1959773 h 1969293"/>
              <a:gd name="T48" fmla="*/ 1676400 w 1952626"/>
              <a:gd name="T49" fmla="*/ 1699527 h 1969293"/>
              <a:gd name="T50" fmla="*/ 1624012 w 1952626"/>
              <a:gd name="T51" fmla="*/ 1637640 h 1969293"/>
              <a:gd name="T52" fmla="*/ 1576387 w 1952626"/>
              <a:gd name="T53" fmla="*/ 1551950 h 1969293"/>
              <a:gd name="T54" fmla="*/ 1566862 w 1952626"/>
              <a:gd name="T55" fmla="*/ 1504344 h 1969293"/>
              <a:gd name="T56" fmla="*/ 1509712 w 1952626"/>
              <a:gd name="T57" fmla="*/ 1418654 h 1969293"/>
              <a:gd name="T58" fmla="*/ 1452562 w 1952626"/>
              <a:gd name="T59" fmla="*/ 1332963 h 1969293"/>
              <a:gd name="T60" fmla="*/ 1438275 w 1952626"/>
              <a:gd name="T61" fmla="*/ 1194906 h 1969293"/>
              <a:gd name="T62" fmla="*/ 1452562 w 1952626"/>
              <a:gd name="T63" fmla="*/ 1128257 h 1969293"/>
              <a:gd name="T64" fmla="*/ 1492250 w 1952626"/>
              <a:gd name="T65" fmla="*/ 1023525 h 1969293"/>
              <a:gd name="T66" fmla="*/ 1562100 w 1952626"/>
              <a:gd name="T67" fmla="*/ 961638 h 1969293"/>
              <a:gd name="T68" fmla="*/ 1647825 w 1952626"/>
              <a:gd name="T69" fmla="*/ 871186 h 1969293"/>
              <a:gd name="T70" fmla="*/ 1685925 w 1952626"/>
              <a:gd name="T71" fmla="*/ 766453 h 1969293"/>
              <a:gd name="T72" fmla="*/ 1785937 w 1952626"/>
              <a:gd name="T73" fmla="*/ 702979 h 1969293"/>
              <a:gd name="T74" fmla="*/ 1919287 w 1952626"/>
              <a:gd name="T75" fmla="*/ 595072 h 1969293"/>
              <a:gd name="T76" fmla="*/ 1890712 w 1952626"/>
              <a:gd name="T77" fmla="*/ 518903 h 1969293"/>
              <a:gd name="T78" fmla="*/ 1947862 w 1952626"/>
              <a:gd name="T79" fmla="*/ 428452 h 1969293"/>
              <a:gd name="T80" fmla="*/ 1895475 w 1952626"/>
              <a:gd name="T81" fmla="*/ 314198 h 1969293"/>
              <a:gd name="T82" fmla="*/ 1819275 w 1952626"/>
              <a:gd name="T83" fmla="*/ 266593 h 1969293"/>
              <a:gd name="T84" fmla="*/ 1800225 w 1952626"/>
              <a:gd name="T85" fmla="*/ 166620 h 1969293"/>
              <a:gd name="T86" fmla="*/ 1676400 w 1952626"/>
              <a:gd name="T87" fmla="*/ 85690 h 1969293"/>
              <a:gd name="T88" fmla="*/ 1604962 w 1952626"/>
              <a:gd name="T89" fmla="*/ 0 h 1969293"/>
              <a:gd name="T90" fmla="*/ 1504950 w 1952626"/>
              <a:gd name="T91" fmla="*/ 47606 h 1969293"/>
              <a:gd name="T92" fmla="*/ 1433512 w 1952626"/>
              <a:gd name="T93" fmla="*/ 152339 h 1969293"/>
              <a:gd name="T94" fmla="*/ 1376362 w 1952626"/>
              <a:gd name="T95" fmla="*/ 276114 h 1969293"/>
              <a:gd name="T96" fmla="*/ 1343025 w 1952626"/>
              <a:gd name="T97" fmla="*/ 404649 h 1969293"/>
              <a:gd name="T98" fmla="*/ 1285875 w 1952626"/>
              <a:gd name="T99" fmla="*/ 495101 h 1969293"/>
              <a:gd name="T100" fmla="*/ 1195387 w 1952626"/>
              <a:gd name="T101" fmla="*/ 566509 h 1969293"/>
              <a:gd name="T102" fmla="*/ 1133475 w 1952626"/>
              <a:gd name="T103" fmla="*/ 609355 h 1969293"/>
              <a:gd name="T104" fmla="*/ 1071562 w 1952626"/>
              <a:gd name="T105" fmla="*/ 695045 h 1969293"/>
              <a:gd name="T106" fmla="*/ 933451 w 1952626"/>
              <a:gd name="T107" fmla="*/ 733130 h 1969293"/>
              <a:gd name="T108" fmla="*/ 709613 w 1952626"/>
              <a:gd name="T109" fmla="*/ 761693 h 1969293"/>
              <a:gd name="T110" fmla="*/ 433388 w 1952626"/>
              <a:gd name="T111" fmla="*/ 790257 h 1969293"/>
              <a:gd name="T112" fmla="*/ 357188 w 1952626"/>
              <a:gd name="T113" fmla="*/ 894989 h 1969293"/>
              <a:gd name="T114" fmla="*/ 319088 w 1952626"/>
              <a:gd name="T115" fmla="*/ 1071131 h 1969293"/>
              <a:gd name="T116" fmla="*/ 4763 w 1952626"/>
              <a:gd name="T117" fmla="*/ 1090173 h 19692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52626" h="1969293">
                <a:moveTo>
                  <a:pt x="4763" y="1090612"/>
                </a:moveTo>
                <a:lnTo>
                  <a:pt x="4763" y="1090612"/>
                </a:lnTo>
                <a:cubicBezTo>
                  <a:pt x="3666" y="1110353"/>
                  <a:pt x="-5383" y="1193524"/>
                  <a:pt x="4763" y="1223962"/>
                </a:cubicBezTo>
                <a:cubicBezTo>
                  <a:pt x="6573" y="1229392"/>
                  <a:pt x="14288" y="1230312"/>
                  <a:pt x="19051" y="1233487"/>
                </a:cubicBezTo>
                <a:cubicBezTo>
                  <a:pt x="31018" y="1269394"/>
                  <a:pt x="14877" y="1225140"/>
                  <a:pt x="33338" y="1262062"/>
                </a:cubicBezTo>
                <a:cubicBezTo>
                  <a:pt x="35583" y="1266552"/>
                  <a:pt x="35663" y="1271961"/>
                  <a:pt x="38101" y="1276350"/>
                </a:cubicBezTo>
                <a:cubicBezTo>
                  <a:pt x="43660" y="1286357"/>
                  <a:pt x="50801" y="1295400"/>
                  <a:pt x="57151" y="1304925"/>
                </a:cubicBezTo>
                <a:lnTo>
                  <a:pt x="66676" y="1319212"/>
                </a:lnTo>
                <a:lnTo>
                  <a:pt x="76201" y="1333500"/>
                </a:lnTo>
                <a:cubicBezTo>
                  <a:pt x="74685" y="1350176"/>
                  <a:pt x="74603" y="1395426"/>
                  <a:pt x="61913" y="1414462"/>
                </a:cubicBezTo>
                <a:lnTo>
                  <a:pt x="52388" y="1428750"/>
                </a:lnTo>
                <a:cubicBezTo>
                  <a:pt x="53976" y="1441450"/>
                  <a:pt x="53783" y="1454502"/>
                  <a:pt x="57151" y="1466850"/>
                </a:cubicBezTo>
                <a:cubicBezTo>
                  <a:pt x="58657" y="1472372"/>
                  <a:pt x="65288" y="1475584"/>
                  <a:pt x="66676" y="1481137"/>
                </a:cubicBezTo>
                <a:cubicBezTo>
                  <a:pt x="70162" y="1495083"/>
                  <a:pt x="59740" y="1515644"/>
                  <a:pt x="71438" y="1524000"/>
                </a:cubicBezTo>
                <a:cubicBezTo>
                  <a:pt x="88281" y="1536031"/>
                  <a:pt x="112713" y="1527175"/>
                  <a:pt x="133351" y="1528762"/>
                </a:cubicBezTo>
                <a:cubicBezTo>
                  <a:pt x="142876" y="1531937"/>
                  <a:pt x="152186" y="1535852"/>
                  <a:pt x="161926" y="1538287"/>
                </a:cubicBezTo>
                <a:cubicBezTo>
                  <a:pt x="168276" y="1539875"/>
                  <a:pt x="174707" y="1541169"/>
                  <a:pt x="180976" y="1543050"/>
                </a:cubicBezTo>
                <a:cubicBezTo>
                  <a:pt x="190593" y="1545935"/>
                  <a:pt x="209551" y="1552575"/>
                  <a:pt x="209551" y="1552575"/>
                </a:cubicBezTo>
                <a:cubicBezTo>
                  <a:pt x="222251" y="1550987"/>
                  <a:pt x="236463" y="1554028"/>
                  <a:pt x="247651" y="1547812"/>
                </a:cubicBezTo>
                <a:cubicBezTo>
                  <a:pt x="253373" y="1544633"/>
                  <a:pt x="249835" y="1534778"/>
                  <a:pt x="252413" y="1528762"/>
                </a:cubicBezTo>
                <a:cubicBezTo>
                  <a:pt x="259593" y="1512008"/>
                  <a:pt x="261007" y="1514785"/>
                  <a:pt x="276226" y="1509712"/>
                </a:cubicBezTo>
                <a:cubicBezTo>
                  <a:pt x="280988" y="1512887"/>
                  <a:pt x="285394" y="1516677"/>
                  <a:pt x="290513" y="1519237"/>
                </a:cubicBezTo>
                <a:cubicBezTo>
                  <a:pt x="295003" y="1521482"/>
                  <a:pt x="300881" y="1520864"/>
                  <a:pt x="304801" y="1524000"/>
                </a:cubicBezTo>
                <a:cubicBezTo>
                  <a:pt x="309270" y="1527576"/>
                  <a:pt x="310279" y="1534240"/>
                  <a:pt x="314326" y="1538287"/>
                </a:cubicBezTo>
                <a:cubicBezTo>
                  <a:pt x="323558" y="1547519"/>
                  <a:pt x="331280" y="1548701"/>
                  <a:pt x="342901" y="1552575"/>
                </a:cubicBezTo>
                <a:cubicBezTo>
                  <a:pt x="351590" y="1565608"/>
                  <a:pt x="351675" y="1569703"/>
                  <a:pt x="366713" y="1576387"/>
                </a:cubicBezTo>
                <a:cubicBezTo>
                  <a:pt x="375888" y="1580465"/>
                  <a:pt x="395288" y="1585912"/>
                  <a:pt x="395288" y="1585912"/>
                </a:cubicBezTo>
                <a:cubicBezTo>
                  <a:pt x="404813" y="1584325"/>
                  <a:pt x="415226" y="1585468"/>
                  <a:pt x="423863" y="1581150"/>
                </a:cubicBezTo>
                <a:cubicBezTo>
                  <a:pt x="428983" y="1578590"/>
                  <a:pt x="428918" y="1570438"/>
                  <a:pt x="433388" y="1566862"/>
                </a:cubicBezTo>
                <a:cubicBezTo>
                  <a:pt x="437308" y="1563726"/>
                  <a:pt x="442913" y="1563687"/>
                  <a:pt x="447676" y="1562100"/>
                </a:cubicBezTo>
                <a:cubicBezTo>
                  <a:pt x="452438" y="1563687"/>
                  <a:pt x="457473" y="1564617"/>
                  <a:pt x="461963" y="1566862"/>
                </a:cubicBezTo>
                <a:cubicBezTo>
                  <a:pt x="467083" y="1569422"/>
                  <a:pt x="470605" y="1575446"/>
                  <a:pt x="476251" y="1576387"/>
                </a:cubicBezTo>
                <a:cubicBezTo>
                  <a:pt x="481203" y="1577212"/>
                  <a:pt x="485776" y="1573212"/>
                  <a:pt x="490538" y="1571625"/>
                </a:cubicBezTo>
                <a:cubicBezTo>
                  <a:pt x="492126" y="1566862"/>
                  <a:pt x="494212" y="1562238"/>
                  <a:pt x="495301" y="1557337"/>
                </a:cubicBezTo>
                <a:cubicBezTo>
                  <a:pt x="497396" y="1547911"/>
                  <a:pt x="494031" y="1536302"/>
                  <a:pt x="500063" y="1528762"/>
                </a:cubicBezTo>
                <a:cubicBezTo>
                  <a:pt x="503199" y="1524842"/>
                  <a:pt x="509588" y="1531937"/>
                  <a:pt x="514351" y="1533525"/>
                </a:cubicBezTo>
                <a:cubicBezTo>
                  <a:pt x="517526" y="1538287"/>
                  <a:pt x="519022" y="1544779"/>
                  <a:pt x="523876" y="1547812"/>
                </a:cubicBezTo>
                <a:cubicBezTo>
                  <a:pt x="532390" y="1553133"/>
                  <a:pt x="552451" y="1557337"/>
                  <a:pt x="552451" y="1557337"/>
                </a:cubicBezTo>
                <a:cubicBezTo>
                  <a:pt x="557213" y="1560512"/>
                  <a:pt x="561508" y="1564537"/>
                  <a:pt x="566738" y="1566862"/>
                </a:cubicBezTo>
                <a:cubicBezTo>
                  <a:pt x="575913" y="1570940"/>
                  <a:pt x="595313" y="1576387"/>
                  <a:pt x="595313" y="1576387"/>
                </a:cubicBezTo>
                <a:cubicBezTo>
                  <a:pt x="593726" y="1571625"/>
                  <a:pt x="594101" y="1565650"/>
                  <a:pt x="590551" y="1562100"/>
                </a:cubicBezTo>
                <a:cubicBezTo>
                  <a:pt x="587001" y="1558550"/>
                  <a:pt x="580440" y="1560122"/>
                  <a:pt x="576263" y="1557337"/>
                </a:cubicBezTo>
                <a:cubicBezTo>
                  <a:pt x="570659" y="1553601"/>
                  <a:pt x="566738" y="1547812"/>
                  <a:pt x="561976" y="1543050"/>
                </a:cubicBezTo>
                <a:cubicBezTo>
                  <a:pt x="550641" y="1509045"/>
                  <a:pt x="558020" y="1522829"/>
                  <a:pt x="542926" y="1500187"/>
                </a:cubicBezTo>
                <a:cubicBezTo>
                  <a:pt x="554521" y="1465402"/>
                  <a:pt x="562192" y="1474047"/>
                  <a:pt x="533401" y="1466850"/>
                </a:cubicBezTo>
                <a:cubicBezTo>
                  <a:pt x="530226" y="1462087"/>
                  <a:pt x="524351" y="1458266"/>
                  <a:pt x="523876" y="1452562"/>
                </a:cubicBezTo>
                <a:cubicBezTo>
                  <a:pt x="522682" y="1438236"/>
                  <a:pt x="522209" y="1422558"/>
                  <a:pt x="528638" y="1409700"/>
                </a:cubicBezTo>
                <a:cubicBezTo>
                  <a:pt x="531565" y="1403846"/>
                  <a:pt x="541152" y="1405290"/>
                  <a:pt x="547688" y="1404937"/>
                </a:cubicBezTo>
                <a:cubicBezTo>
                  <a:pt x="600023" y="1402108"/>
                  <a:pt x="652463" y="1401762"/>
                  <a:pt x="704851" y="1400175"/>
                </a:cubicBezTo>
                <a:cubicBezTo>
                  <a:pt x="752088" y="1368683"/>
                  <a:pt x="683214" y="1411061"/>
                  <a:pt x="819151" y="1385887"/>
                </a:cubicBezTo>
                <a:cubicBezTo>
                  <a:pt x="830407" y="1383802"/>
                  <a:pt x="836866" y="1370457"/>
                  <a:pt x="847726" y="1366837"/>
                </a:cubicBezTo>
                <a:lnTo>
                  <a:pt x="876301" y="1357312"/>
                </a:lnTo>
                <a:lnTo>
                  <a:pt x="890588" y="1352550"/>
                </a:lnTo>
                <a:cubicBezTo>
                  <a:pt x="908051" y="1354137"/>
                  <a:pt x="926341" y="1351767"/>
                  <a:pt x="942976" y="1357312"/>
                </a:cubicBezTo>
                <a:cubicBezTo>
                  <a:pt x="947739" y="1358900"/>
                  <a:pt x="943653" y="1368682"/>
                  <a:pt x="947738" y="1371600"/>
                </a:cubicBezTo>
                <a:cubicBezTo>
                  <a:pt x="955908" y="1377436"/>
                  <a:pt x="966788" y="1377950"/>
                  <a:pt x="976313" y="1381125"/>
                </a:cubicBezTo>
                <a:lnTo>
                  <a:pt x="990601" y="1385887"/>
                </a:lnTo>
                <a:cubicBezTo>
                  <a:pt x="1017899" y="1426836"/>
                  <a:pt x="981550" y="1378646"/>
                  <a:pt x="1014413" y="1404937"/>
                </a:cubicBezTo>
                <a:cubicBezTo>
                  <a:pt x="1018883" y="1408513"/>
                  <a:pt x="1019084" y="1416191"/>
                  <a:pt x="1023938" y="1419225"/>
                </a:cubicBezTo>
                <a:cubicBezTo>
                  <a:pt x="1028559" y="1422113"/>
                  <a:pt x="1062436" y="1431991"/>
                  <a:pt x="1071563" y="1433512"/>
                </a:cubicBezTo>
                <a:cubicBezTo>
                  <a:pt x="1074695" y="1434034"/>
                  <a:pt x="1077913" y="1433512"/>
                  <a:pt x="1081088" y="1433512"/>
                </a:cubicBezTo>
                <a:lnTo>
                  <a:pt x="1071563" y="1433512"/>
                </a:lnTo>
                <a:cubicBezTo>
                  <a:pt x="1085851" y="1431925"/>
                  <a:pt x="1101079" y="1434089"/>
                  <a:pt x="1114426" y="1428750"/>
                </a:cubicBezTo>
                <a:cubicBezTo>
                  <a:pt x="1119087" y="1426886"/>
                  <a:pt x="1116052" y="1418382"/>
                  <a:pt x="1119188" y="1414462"/>
                </a:cubicBezTo>
                <a:cubicBezTo>
                  <a:pt x="1122764" y="1409992"/>
                  <a:pt x="1128713" y="1408112"/>
                  <a:pt x="1133476" y="1404937"/>
                </a:cubicBezTo>
                <a:cubicBezTo>
                  <a:pt x="1142165" y="1391904"/>
                  <a:pt x="1142250" y="1387809"/>
                  <a:pt x="1157288" y="1381125"/>
                </a:cubicBezTo>
                <a:cubicBezTo>
                  <a:pt x="1166463" y="1377047"/>
                  <a:pt x="1185863" y="1371600"/>
                  <a:pt x="1185863" y="1371600"/>
                </a:cubicBezTo>
                <a:cubicBezTo>
                  <a:pt x="1218038" y="1382323"/>
                  <a:pt x="1183164" y="1367451"/>
                  <a:pt x="1209676" y="1390650"/>
                </a:cubicBezTo>
                <a:cubicBezTo>
                  <a:pt x="1218291" y="1398188"/>
                  <a:pt x="1228726" y="1403350"/>
                  <a:pt x="1238251" y="1409700"/>
                </a:cubicBezTo>
                <a:lnTo>
                  <a:pt x="1252538" y="1419225"/>
                </a:lnTo>
                <a:cubicBezTo>
                  <a:pt x="1279834" y="1460168"/>
                  <a:pt x="1243488" y="1411985"/>
                  <a:pt x="1276351" y="1438275"/>
                </a:cubicBezTo>
                <a:cubicBezTo>
                  <a:pt x="1280820" y="1441851"/>
                  <a:pt x="1282212" y="1448165"/>
                  <a:pt x="1285876" y="1452562"/>
                </a:cubicBezTo>
                <a:cubicBezTo>
                  <a:pt x="1290188" y="1457736"/>
                  <a:pt x="1295851" y="1461676"/>
                  <a:pt x="1300163" y="1466850"/>
                </a:cubicBezTo>
                <a:cubicBezTo>
                  <a:pt x="1303827" y="1471247"/>
                  <a:pt x="1305380" y="1477368"/>
                  <a:pt x="1309688" y="1481137"/>
                </a:cubicBezTo>
                <a:cubicBezTo>
                  <a:pt x="1329843" y="1498772"/>
                  <a:pt x="1332927" y="1498408"/>
                  <a:pt x="1352551" y="1504950"/>
                </a:cubicBezTo>
                <a:cubicBezTo>
                  <a:pt x="1355726" y="1509712"/>
                  <a:pt x="1357607" y="1515661"/>
                  <a:pt x="1362076" y="1519237"/>
                </a:cubicBezTo>
                <a:cubicBezTo>
                  <a:pt x="1365996" y="1522373"/>
                  <a:pt x="1374118" y="1519510"/>
                  <a:pt x="1376363" y="1524000"/>
                </a:cubicBezTo>
                <a:cubicBezTo>
                  <a:pt x="1378608" y="1528490"/>
                  <a:pt x="1373846" y="1533797"/>
                  <a:pt x="1371601" y="1538287"/>
                </a:cubicBezTo>
                <a:cubicBezTo>
                  <a:pt x="1353133" y="1575223"/>
                  <a:pt x="1369287" y="1530945"/>
                  <a:pt x="1357313" y="1566862"/>
                </a:cubicBezTo>
                <a:cubicBezTo>
                  <a:pt x="1354137" y="1595451"/>
                  <a:pt x="1348406" y="1611580"/>
                  <a:pt x="1357313" y="1638300"/>
                </a:cubicBezTo>
                <a:cubicBezTo>
                  <a:pt x="1359123" y="1643730"/>
                  <a:pt x="1362369" y="1649011"/>
                  <a:pt x="1366838" y="1652587"/>
                </a:cubicBezTo>
                <a:cubicBezTo>
                  <a:pt x="1370758" y="1655723"/>
                  <a:pt x="1376363" y="1655762"/>
                  <a:pt x="1381126" y="1657350"/>
                </a:cubicBezTo>
                <a:cubicBezTo>
                  <a:pt x="1393093" y="1693253"/>
                  <a:pt x="1376952" y="1649004"/>
                  <a:pt x="1395413" y="1685925"/>
                </a:cubicBezTo>
                <a:cubicBezTo>
                  <a:pt x="1415132" y="1725361"/>
                  <a:pt x="1382403" y="1673551"/>
                  <a:pt x="1409701" y="1714500"/>
                </a:cubicBezTo>
                <a:cubicBezTo>
                  <a:pt x="1412876" y="1724025"/>
                  <a:pt x="1409701" y="1739900"/>
                  <a:pt x="1419226" y="1743075"/>
                </a:cubicBezTo>
                <a:lnTo>
                  <a:pt x="1447801" y="1752600"/>
                </a:lnTo>
                <a:cubicBezTo>
                  <a:pt x="1452563" y="1754187"/>
                  <a:pt x="1457218" y="1756144"/>
                  <a:pt x="1462088" y="1757362"/>
                </a:cubicBezTo>
                <a:cubicBezTo>
                  <a:pt x="1483316" y="1762670"/>
                  <a:pt x="1476509" y="1757497"/>
                  <a:pt x="1485901" y="1766887"/>
                </a:cubicBezTo>
                <a:lnTo>
                  <a:pt x="1485901" y="1776412"/>
                </a:lnTo>
                <a:cubicBezTo>
                  <a:pt x="1498601" y="1782762"/>
                  <a:pt x="1494897" y="1796256"/>
                  <a:pt x="1498601" y="1804987"/>
                </a:cubicBezTo>
                <a:cubicBezTo>
                  <a:pt x="1502305" y="1813718"/>
                  <a:pt x="1503628" y="1821392"/>
                  <a:pt x="1508126" y="1828800"/>
                </a:cubicBezTo>
                <a:cubicBezTo>
                  <a:pt x="1512624" y="1836208"/>
                  <a:pt x="1520826" y="1847850"/>
                  <a:pt x="1525588" y="1849437"/>
                </a:cubicBezTo>
                <a:cubicBezTo>
                  <a:pt x="1527969" y="1852347"/>
                  <a:pt x="1537494" y="1871661"/>
                  <a:pt x="1544638" y="1884361"/>
                </a:cubicBezTo>
                <a:cubicBezTo>
                  <a:pt x="1551782" y="1897061"/>
                  <a:pt x="1578770" y="1883568"/>
                  <a:pt x="1593851" y="1897062"/>
                </a:cubicBezTo>
                <a:cubicBezTo>
                  <a:pt x="1608932" y="1910556"/>
                  <a:pt x="1614753" y="1954742"/>
                  <a:pt x="1635126" y="1965325"/>
                </a:cubicBezTo>
                <a:cubicBezTo>
                  <a:pt x="1655499" y="1975908"/>
                  <a:pt x="1673226" y="1962150"/>
                  <a:pt x="1716088" y="1960562"/>
                </a:cubicBezTo>
                <a:cubicBezTo>
                  <a:pt x="1714501" y="1946275"/>
                  <a:pt x="1716618" y="1895475"/>
                  <a:pt x="1717676" y="1866900"/>
                </a:cubicBezTo>
                <a:cubicBezTo>
                  <a:pt x="1718734" y="1838325"/>
                  <a:pt x="1726142" y="1812131"/>
                  <a:pt x="1722438" y="1789112"/>
                </a:cubicBezTo>
                <a:cubicBezTo>
                  <a:pt x="1718734" y="1766093"/>
                  <a:pt x="1700213" y="1731962"/>
                  <a:pt x="1695451" y="1728787"/>
                </a:cubicBezTo>
                <a:cubicBezTo>
                  <a:pt x="1689101" y="1719262"/>
                  <a:pt x="1680022" y="1711072"/>
                  <a:pt x="1676401" y="1700212"/>
                </a:cubicBezTo>
                <a:cubicBezTo>
                  <a:pt x="1672527" y="1688593"/>
                  <a:pt x="1671344" y="1680869"/>
                  <a:pt x="1662113" y="1671637"/>
                </a:cubicBezTo>
                <a:cubicBezTo>
                  <a:pt x="1658066" y="1667590"/>
                  <a:pt x="1652588" y="1665287"/>
                  <a:pt x="1647826" y="1662112"/>
                </a:cubicBezTo>
                <a:cubicBezTo>
                  <a:pt x="1644651" y="1657350"/>
                  <a:pt x="1642348" y="1651872"/>
                  <a:pt x="1638301" y="1647825"/>
                </a:cubicBezTo>
                <a:cubicBezTo>
                  <a:pt x="1634253" y="1643778"/>
                  <a:pt x="1627188" y="1643063"/>
                  <a:pt x="1624013" y="1638300"/>
                </a:cubicBezTo>
                <a:cubicBezTo>
                  <a:pt x="1620382" y="1632854"/>
                  <a:pt x="1621829" y="1625266"/>
                  <a:pt x="1619251" y="1619250"/>
                </a:cubicBezTo>
                <a:cubicBezTo>
                  <a:pt x="1616996" y="1613989"/>
                  <a:pt x="1612286" y="1610082"/>
                  <a:pt x="1609726" y="1604962"/>
                </a:cubicBezTo>
                <a:cubicBezTo>
                  <a:pt x="1598224" y="1581959"/>
                  <a:pt x="1614759" y="1597206"/>
                  <a:pt x="1590676" y="1581150"/>
                </a:cubicBezTo>
                <a:cubicBezTo>
                  <a:pt x="1587538" y="1571738"/>
                  <a:pt x="1584781" y="1559290"/>
                  <a:pt x="1576388" y="1552575"/>
                </a:cubicBezTo>
                <a:cubicBezTo>
                  <a:pt x="1572468" y="1549439"/>
                  <a:pt x="1566762" y="1549676"/>
                  <a:pt x="1562101" y="1547812"/>
                </a:cubicBezTo>
                <a:cubicBezTo>
                  <a:pt x="1558805" y="1546494"/>
                  <a:pt x="1555751" y="1544637"/>
                  <a:pt x="1552576" y="1543050"/>
                </a:cubicBezTo>
                <a:lnTo>
                  <a:pt x="1576388" y="1547812"/>
                </a:lnTo>
                <a:cubicBezTo>
                  <a:pt x="1573213" y="1533525"/>
                  <a:pt x="1568078" y="1519535"/>
                  <a:pt x="1566863" y="1504950"/>
                </a:cubicBezTo>
                <a:cubicBezTo>
                  <a:pt x="1565335" y="1486615"/>
                  <a:pt x="1583744" y="1492713"/>
                  <a:pt x="1566863" y="1471612"/>
                </a:cubicBezTo>
                <a:cubicBezTo>
                  <a:pt x="1563727" y="1467692"/>
                  <a:pt x="1557338" y="1468437"/>
                  <a:pt x="1552576" y="1466850"/>
                </a:cubicBezTo>
                <a:cubicBezTo>
                  <a:pt x="1543051" y="1460500"/>
                  <a:pt x="1527621" y="1458660"/>
                  <a:pt x="1524001" y="1447800"/>
                </a:cubicBezTo>
                <a:cubicBezTo>
                  <a:pt x="1517428" y="1428082"/>
                  <a:pt x="1522023" y="1437689"/>
                  <a:pt x="1509713" y="1419225"/>
                </a:cubicBezTo>
                <a:cubicBezTo>
                  <a:pt x="1508126" y="1414462"/>
                  <a:pt x="1506169" y="1409807"/>
                  <a:pt x="1504951" y="1404937"/>
                </a:cubicBezTo>
                <a:cubicBezTo>
                  <a:pt x="1501328" y="1390447"/>
                  <a:pt x="1499890" y="1358801"/>
                  <a:pt x="1481138" y="1352550"/>
                </a:cubicBezTo>
                <a:cubicBezTo>
                  <a:pt x="1469518" y="1348676"/>
                  <a:pt x="1461795" y="1347494"/>
                  <a:pt x="1452563" y="1338262"/>
                </a:cubicBezTo>
                <a:cubicBezTo>
                  <a:pt x="1452563" y="1336675"/>
                  <a:pt x="1454151" y="1334294"/>
                  <a:pt x="1452563" y="1333500"/>
                </a:cubicBezTo>
                <a:cubicBezTo>
                  <a:pt x="1450976" y="1332706"/>
                  <a:pt x="1446213" y="1333500"/>
                  <a:pt x="1443038" y="1333500"/>
                </a:cubicBezTo>
                <a:cubicBezTo>
                  <a:pt x="1428307" y="1294217"/>
                  <a:pt x="1441451" y="1282700"/>
                  <a:pt x="1443038" y="1266825"/>
                </a:cubicBezTo>
                <a:cubicBezTo>
                  <a:pt x="1444626" y="1250950"/>
                  <a:pt x="1452563" y="1238250"/>
                  <a:pt x="1452563" y="1238250"/>
                </a:cubicBezTo>
                <a:cubicBezTo>
                  <a:pt x="1449371" y="1219093"/>
                  <a:pt x="1451669" y="1208780"/>
                  <a:pt x="1438276" y="1195387"/>
                </a:cubicBezTo>
                <a:cubicBezTo>
                  <a:pt x="1434229" y="1191340"/>
                  <a:pt x="1428751" y="1189037"/>
                  <a:pt x="1423988" y="1185862"/>
                </a:cubicBezTo>
                <a:cubicBezTo>
                  <a:pt x="1427163" y="1181100"/>
                  <a:pt x="1431188" y="1176805"/>
                  <a:pt x="1433513" y="1171575"/>
                </a:cubicBezTo>
                <a:cubicBezTo>
                  <a:pt x="1437591" y="1162400"/>
                  <a:pt x="1437469" y="1151354"/>
                  <a:pt x="1443038" y="1143000"/>
                </a:cubicBezTo>
                <a:cubicBezTo>
                  <a:pt x="1446213" y="1138237"/>
                  <a:pt x="1450238" y="1133943"/>
                  <a:pt x="1452563" y="1128712"/>
                </a:cubicBezTo>
                <a:cubicBezTo>
                  <a:pt x="1456641" y="1119537"/>
                  <a:pt x="1460119" y="1109982"/>
                  <a:pt x="1462088" y="1100137"/>
                </a:cubicBezTo>
                <a:cubicBezTo>
                  <a:pt x="1463676" y="1092200"/>
                  <a:pt x="1462835" y="1083353"/>
                  <a:pt x="1466851" y="1076325"/>
                </a:cubicBezTo>
                <a:cubicBezTo>
                  <a:pt x="1469691" y="1071355"/>
                  <a:pt x="1476376" y="1069975"/>
                  <a:pt x="1481138" y="1066800"/>
                </a:cubicBezTo>
                <a:cubicBezTo>
                  <a:pt x="1489521" y="1041652"/>
                  <a:pt x="1470416" y="1056688"/>
                  <a:pt x="1492251" y="1023937"/>
                </a:cubicBezTo>
                <a:cubicBezTo>
                  <a:pt x="1503537" y="1007008"/>
                  <a:pt x="1514476" y="1015374"/>
                  <a:pt x="1514476" y="1000125"/>
                </a:cubicBezTo>
                <a:lnTo>
                  <a:pt x="1519238" y="1000125"/>
                </a:lnTo>
                <a:cubicBezTo>
                  <a:pt x="1530351" y="992187"/>
                  <a:pt x="1542369" y="985385"/>
                  <a:pt x="1552576" y="976312"/>
                </a:cubicBezTo>
                <a:cubicBezTo>
                  <a:pt x="1556854" y="972509"/>
                  <a:pt x="1557793" y="965794"/>
                  <a:pt x="1562101" y="962025"/>
                </a:cubicBezTo>
                <a:cubicBezTo>
                  <a:pt x="1570716" y="954487"/>
                  <a:pt x="1590676" y="942975"/>
                  <a:pt x="1590676" y="942975"/>
                </a:cubicBezTo>
                <a:cubicBezTo>
                  <a:pt x="1593851" y="938212"/>
                  <a:pt x="1596398" y="932965"/>
                  <a:pt x="1600201" y="928687"/>
                </a:cubicBezTo>
                <a:cubicBezTo>
                  <a:pt x="1609150" y="918619"/>
                  <a:pt x="1621304" y="911320"/>
                  <a:pt x="1628776" y="900112"/>
                </a:cubicBezTo>
                <a:lnTo>
                  <a:pt x="1647826" y="871537"/>
                </a:lnTo>
                <a:cubicBezTo>
                  <a:pt x="1660860" y="832433"/>
                  <a:pt x="1641194" y="894548"/>
                  <a:pt x="1657351" y="819150"/>
                </a:cubicBezTo>
                <a:cubicBezTo>
                  <a:pt x="1659455" y="809333"/>
                  <a:pt x="1663701" y="800100"/>
                  <a:pt x="1666876" y="790575"/>
                </a:cubicBezTo>
                <a:cubicBezTo>
                  <a:pt x="1668463" y="785812"/>
                  <a:pt x="1667461" y="779072"/>
                  <a:pt x="1671638" y="776287"/>
                </a:cubicBezTo>
                <a:cubicBezTo>
                  <a:pt x="1676401" y="773112"/>
                  <a:pt x="1680806" y="769322"/>
                  <a:pt x="1685926" y="766762"/>
                </a:cubicBezTo>
                <a:cubicBezTo>
                  <a:pt x="1697484" y="760983"/>
                  <a:pt x="1712076" y="760496"/>
                  <a:pt x="1724026" y="757237"/>
                </a:cubicBezTo>
                <a:cubicBezTo>
                  <a:pt x="1733712" y="754595"/>
                  <a:pt x="1752601" y="747712"/>
                  <a:pt x="1752601" y="747712"/>
                </a:cubicBezTo>
                <a:cubicBezTo>
                  <a:pt x="1757363" y="742950"/>
                  <a:pt x="1761332" y="740833"/>
                  <a:pt x="1766888" y="733425"/>
                </a:cubicBezTo>
                <a:cubicBezTo>
                  <a:pt x="1772444" y="726017"/>
                  <a:pt x="1779059" y="716227"/>
                  <a:pt x="1785938" y="703262"/>
                </a:cubicBezTo>
                <a:cubicBezTo>
                  <a:pt x="1792817" y="690297"/>
                  <a:pt x="1808163" y="665162"/>
                  <a:pt x="1808163" y="655637"/>
                </a:cubicBezTo>
                <a:lnTo>
                  <a:pt x="1838326" y="638175"/>
                </a:lnTo>
                <a:cubicBezTo>
                  <a:pt x="1849438" y="630237"/>
                  <a:pt x="1858984" y="619434"/>
                  <a:pt x="1871663" y="614362"/>
                </a:cubicBezTo>
                <a:cubicBezTo>
                  <a:pt x="1926388" y="592472"/>
                  <a:pt x="1897769" y="627592"/>
                  <a:pt x="1919288" y="595312"/>
                </a:cubicBezTo>
                <a:cubicBezTo>
                  <a:pt x="1917701" y="585787"/>
                  <a:pt x="1919317" y="575121"/>
                  <a:pt x="1914526" y="566737"/>
                </a:cubicBezTo>
                <a:cubicBezTo>
                  <a:pt x="1912035" y="562378"/>
                  <a:pt x="1904158" y="565111"/>
                  <a:pt x="1900238" y="561975"/>
                </a:cubicBezTo>
                <a:cubicBezTo>
                  <a:pt x="1895768" y="558399"/>
                  <a:pt x="1893888" y="552450"/>
                  <a:pt x="1890713" y="547687"/>
                </a:cubicBezTo>
                <a:cubicBezTo>
                  <a:pt x="1887538" y="538163"/>
                  <a:pt x="1881189" y="528636"/>
                  <a:pt x="1890713" y="519112"/>
                </a:cubicBezTo>
                <a:cubicBezTo>
                  <a:pt x="1894263" y="515562"/>
                  <a:pt x="1900238" y="515937"/>
                  <a:pt x="1905001" y="514350"/>
                </a:cubicBezTo>
                <a:cubicBezTo>
                  <a:pt x="1914526" y="508000"/>
                  <a:pt x="1927226" y="504825"/>
                  <a:pt x="1933576" y="495300"/>
                </a:cubicBezTo>
                <a:lnTo>
                  <a:pt x="1952626" y="466725"/>
                </a:lnTo>
                <a:cubicBezTo>
                  <a:pt x="1951038" y="454025"/>
                  <a:pt x="1950153" y="441217"/>
                  <a:pt x="1947863" y="428625"/>
                </a:cubicBezTo>
                <a:cubicBezTo>
                  <a:pt x="1943854" y="406575"/>
                  <a:pt x="1942964" y="421173"/>
                  <a:pt x="1933576" y="400050"/>
                </a:cubicBezTo>
                <a:cubicBezTo>
                  <a:pt x="1929498" y="390875"/>
                  <a:pt x="1929620" y="379829"/>
                  <a:pt x="1924051" y="371475"/>
                </a:cubicBezTo>
                <a:cubicBezTo>
                  <a:pt x="1920876" y="366712"/>
                  <a:pt x="1916851" y="362418"/>
                  <a:pt x="1914526" y="357187"/>
                </a:cubicBezTo>
                <a:cubicBezTo>
                  <a:pt x="1910110" y="347251"/>
                  <a:pt x="1906626" y="323245"/>
                  <a:pt x="1895476" y="314325"/>
                </a:cubicBezTo>
                <a:cubicBezTo>
                  <a:pt x="1891556" y="311189"/>
                  <a:pt x="1886127" y="310460"/>
                  <a:pt x="1881188" y="309562"/>
                </a:cubicBezTo>
                <a:cubicBezTo>
                  <a:pt x="1868596" y="307272"/>
                  <a:pt x="1855788" y="306387"/>
                  <a:pt x="1843088" y="304800"/>
                </a:cubicBezTo>
                <a:cubicBezTo>
                  <a:pt x="1841501" y="300037"/>
                  <a:pt x="1841462" y="294432"/>
                  <a:pt x="1838326" y="290512"/>
                </a:cubicBezTo>
                <a:cubicBezTo>
                  <a:pt x="1813706" y="259737"/>
                  <a:pt x="1831246" y="302612"/>
                  <a:pt x="1819276" y="266700"/>
                </a:cubicBezTo>
                <a:cubicBezTo>
                  <a:pt x="1824092" y="259476"/>
                  <a:pt x="1833563" y="247984"/>
                  <a:pt x="1833563" y="238125"/>
                </a:cubicBezTo>
                <a:cubicBezTo>
                  <a:pt x="1833563" y="219009"/>
                  <a:pt x="1834423" y="199246"/>
                  <a:pt x="1828801" y="180975"/>
                </a:cubicBezTo>
                <a:cubicBezTo>
                  <a:pt x="1827325" y="176177"/>
                  <a:pt x="1819003" y="178457"/>
                  <a:pt x="1814513" y="176212"/>
                </a:cubicBezTo>
                <a:cubicBezTo>
                  <a:pt x="1809394" y="173652"/>
                  <a:pt x="1805345" y="169247"/>
                  <a:pt x="1800226" y="166687"/>
                </a:cubicBezTo>
                <a:cubicBezTo>
                  <a:pt x="1784271" y="158710"/>
                  <a:pt x="1756648" y="158670"/>
                  <a:pt x="1743076" y="157162"/>
                </a:cubicBezTo>
                <a:cubicBezTo>
                  <a:pt x="1733551" y="150812"/>
                  <a:pt x="1720851" y="147637"/>
                  <a:pt x="1714501" y="138112"/>
                </a:cubicBezTo>
                <a:cubicBezTo>
                  <a:pt x="1701801" y="119062"/>
                  <a:pt x="1709738" y="127000"/>
                  <a:pt x="1690688" y="114300"/>
                </a:cubicBezTo>
                <a:cubicBezTo>
                  <a:pt x="1682125" y="101455"/>
                  <a:pt x="1679687" y="100514"/>
                  <a:pt x="1676401" y="85725"/>
                </a:cubicBezTo>
                <a:cubicBezTo>
                  <a:pt x="1674392" y="76687"/>
                  <a:pt x="1672830" y="53580"/>
                  <a:pt x="1666876" y="42862"/>
                </a:cubicBezTo>
                <a:cubicBezTo>
                  <a:pt x="1661317" y="32855"/>
                  <a:pt x="1658686" y="17907"/>
                  <a:pt x="1647826" y="14287"/>
                </a:cubicBezTo>
                <a:lnTo>
                  <a:pt x="1619251" y="4762"/>
                </a:lnTo>
                <a:lnTo>
                  <a:pt x="1604963" y="0"/>
                </a:lnTo>
                <a:cubicBezTo>
                  <a:pt x="1587501" y="1587"/>
                  <a:pt x="1569721" y="1088"/>
                  <a:pt x="1552576" y="4762"/>
                </a:cubicBezTo>
                <a:cubicBezTo>
                  <a:pt x="1546979" y="5961"/>
                  <a:pt x="1543408" y="11727"/>
                  <a:pt x="1538288" y="14287"/>
                </a:cubicBezTo>
                <a:cubicBezTo>
                  <a:pt x="1533798" y="16532"/>
                  <a:pt x="1528763" y="17462"/>
                  <a:pt x="1524001" y="19050"/>
                </a:cubicBezTo>
                <a:lnTo>
                  <a:pt x="1504951" y="47625"/>
                </a:lnTo>
                <a:cubicBezTo>
                  <a:pt x="1501776" y="52387"/>
                  <a:pt x="1500188" y="58737"/>
                  <a:pt x="1495426" y="61912"/>
                </a:cubicBezTo>
                <a:lnTo>
                  <a:pt x="1466851" y="80962"/>
                </a:lnTo>
                <a:cubicBezTo>
                  <a:pt x="1442231" y="117892"/>
                  <a:pt x="1451422" y="98676"/>
                  <a:pt x="1438276" y="138112"/>
                </a:cubicBezTo>
                <a:lnTo>
                  <a:pt x="1433513" y="152400"/>
                </a:lnTo>
                <a:cubicBezTo>
                  <a:pt x="1431331" y="178586"/>
                  <a:pt x="1438440" y="204624"/>
                  <a:pt x="1419226" y="223837"/>
                </a:cubicBezTo>
                <a:cubicBezTo>
                  <a:pt x="1415178" y="227884"/>
                  <a:pt x="1409701" y="230187"/>
                  <a:pt x="1404938" y="233362"/>
                </a:cubicBezTo>
                <a:lnTo>
                  <a:pt x="1385888" y="261937"/>
                </a:lnTo>
                <a:lnTo>
                  <a:pt x="1376363" y="276225"/>
                </a:lnTo>
                <a:cubicBezTo>
                  <a:pt x="1362836" y="316809"/>
                  <a:pt x="1382377" y="254429"/>
                  <a:pt x="1366838" y="347662"/>
                </a:cubicBezTo>
                <a:cubicBezTo>
                  <a:pt x="1365187" y="357566"/>
                  <a:pt x="1360488" y="366712"/>
                  <a:pt x="1357313" y="376237"/>
                </a:cubicBezTo>
                <a:cubicBezTo>
                  <a:pt x="1355726" y="381000"/>
                  <a:pt x="1355336" y="386348"/>
                  <a:pt x="1352551" y="390525"/>
                </a:cubicBezTo>
                <a:cubicBezTo>
                  <a:pt x="1349376" y="395287"/>
                  <a:pt x="1345351" y="399582"/>
                  <a:pt x="1343026" y="404812"/>
                </a:cubicBezTo>
                <a:cubicBezTo>
                  <a:pt x="1326321" y="442397"/>
                  <a:pt x="1344916" y="425777"/>
                  <a:pt x="1319213" y="442912"/>
                </a:cubicBezTo>
                <a:cubicBezTo>
                  <a:pt x="1315340" y="454533"/>
                  <a:pt x="1314159" y="462254"/>
                  <a:pt x="1304926" y="471487"/>
                </a:cubicBezTo>
                <a:cubicBezTo>
                  <a:pt x="1300878" y="475534"/>
                  <a:pt x="1295401" y="477837"/>
                  <a:pt x="1290638" y="481012"/>
                </a:cubicBezTo>
                <a:cubicBezTo>
                  <a:pt x="1289051" y="485775"/>
                  <a:pt x="1288314" y="490912"/>
                  <a:pt x="1285876" y="495300"/>
                </a:cubicBezTo>
                <a:cubicBezTo>
                  <a:pt x="1280317" y="505307"/>
                  <a:pt x="1270447" y="513015"/>
                  <a:pt x="1266826" y="523875"/>
                </a:cubicBezTo>
                <a:cubicBezTo>
                  <a:pt x="1265238" y="528637"/>
                  <a:pt x="1265613" y="534612"/>
                  <a:pt x="1262063" y="538162"/>
                </a:cubicBezTo>
                <a:cubicBezTo>
                  <a:pt x="1253968" y="546257"/>
                  <a:pt x="1244713" y="554967"/>
                  <a:pt x="1233488" y="557212"/>
                </a:cubicBezTo>
                <a:cubicBezTo>
                  <a:pt x="1204753" y="562960"/>
                  <a:pt x="1217355" y="559416"/>
                  <a:pt x="1195388" y="566737"/>
                </a:cubicBezTo>
                <a:cubicBezTo>
                  <a:pt x="1190626" y="569912"/>
                  <a:pt x="1184677" y="571793"/>
                  <a:pt x="1181101" y="576262"/>
                </a:cubicBezTo>
                <a:cubicBezTo>
                  <a:pt x="1177965" y="580182"/>
                  <a:pt x="1180423" y="587632"/>
                  <a:pt x="1176338" y="590550"/>
                </a:cubicBezTo>
                <a:cubicBezTo>
                  <a:pt x="1168168" y="596386"/>
                  <a:pt x="1156117" y="594506"/>
                  <a:pt x="1147763" y="600075"/>
                </a:cubicBezTo>
                <a:lnTo>
                  <a:pt x="1133476" y="609600"/>
                </a:lnTo>
                <a:cubicBezTo>
                  <a:pt x="1131888" y="614362"/>
                  <a:pt x="1132798" y="620969"/>
                  <a:pt x="1128713" y="623887"/>
                </a:cubicBezTo>
                <a:cubicBezTo>
                  <a:pt x="1120543" y="629723"/>
                  <a:pt x="1100138" y="633412"/>
                  <a:pt x="1100138" y="633412"/>
                </a:cubicBezTo>
                <a:cubicBezTo>
                  <a:pt x="1093788" y="642937"/>
                  <a:pt x="1083864" y="650881"/>
                  <a:pt x="1081088" y="661987"/>
                </a:cubicBezTo>
                <a:cubicBezTo>
                  <a:pt x="1081046" y="662154"/>
                  <a:pt x="1073842" y="693046"/>
                  <a:pt x="1071563" y="695325"/>
                </a:cubicBezTo>
                <a:cubicBezTo>
                  <a:pt x="1068013" y="698875"/>
                  <a:pt x="1062038" y="698500"/>
                  <a:pt x="1057276" y="700087"/>
                </a:cubicBezTo>
                <a:cubicBezTo>
                  <a:pt x="1054101" y="704850"/>
                  <a:pt x="1051798" y="710328"/>
                  <a:pt x="1047751" y="714375"/>
                </a:cubicBezTo>
                <a:cubicBezTo>
                  <a:pt x="1025801" y="736325"/>
                  <a:pt x="988327" y="726909"/>
                  <a:pt x="962026" y="728662"/>
                </a:cubicBezTo>
                <a:lnTo>
                  <a:pt x="933451" y="733425"/>
                </a:lnTo>
                <a:cubicBezTo>
                  <a:pt x="922356" y="735132"/>
                  <a:pt x="911157" y="736179"/>
                  <a:pt x="900113" y="738187"/>
                </a:cubicBezTo>
                <a:cubicBezTo>
                  <a:pt x="848031" y="747656"/>
                  <a:pt x="922431" y="738386"/>
                  <a:pt x="852488" y="747712"/>
                </a:cubicBezTo>
                <a:cubicBezTo>
                  <a:pt x="801542" y="754505"/>
                  <a:pt x="783445" y="753929"/>
                  <a:pt x="723901" y="757237"/>
                </a:cubicBezTo>
                <a:cubicBezTo>
                  <a:pt x="719138" y="758825"/>
                  <a:pt x="714572" y="761217"/>
                  <a:pt x="709613" y="762000"/>
                </a:cubicBezTo>
                <a:cubicBezTo>
                  <a:pt x="684329" y="765992"/>
                  <a:pt x="633413" y="771525"/>
                  <a:pt x="633413" y="771525"/>
                </a:cubicBezTo>
                <a:cubicBezTo>
                  <a:pt x="628651" y="773112"/>
                  <a:pt x="624026" y="775198"/>
                  <a:pt x="619126" y="776287"/>
                </a:cubicBezTo>
                <a:cubicBezTo>
                  <a:pt x="568252" y="787593"/>
                  <a:pt x="500831" y="784254"/>
                  <a:pt x="457201" y="785812"/>
                </a:cubicBezTo>
                <a:cubicBezTo>
                  <a:pt x="449263" y="787400"/>
                  <a:pt x="441198" y="788445"/>
                  <a:pt x="433388" y="790575"/>
                </a:cubicBezTo>
                <a:cubicBezTo>
                  <a:pt x="423702" y="793217"/>
                  <a:pt x="404813" y="800100"/>
                  <a:pt x="404813" y="800100"/>
                </a:cubicBezTo>
                <a:cubicBezTo>
                  <a:pt x="398463" y="809625"/>
                  <a:pt x="388008" y="817450"/>
                  <a:pt x="385763" y="828675"/>
                </a:cubicBezTo>
                <a:cubicBezTo>
                  <a:pt x="384443" y="835276"/>
                  <a:pt x="380816" y="858535"/>
                  <a:pt x="376238" y="866775"/>
                </a:cubicBezTo>
                <a:cubicBezTo>
                  <a:pt x="370679" y="876782"/>
                  <a:pt x="363538" y="885825"/>
                  <a:pt x="357188" y="895350"/>
                </a:cubicBezTo>
                <a:lnTo>
                  <a:pt x="338138" y="923925"/>
                </a:lnTo>
                <a:lnTo>
                  <a:pt x="328613" y="938212"/>
                </a:lnTo>
                <a:cubicBezTo>
                  <a:pt x="327026" y="950912"/>
                  <a:pt x="324763" y="963546"/>
                  <a:pt x="323851" y="976312"/>
                </a:cubicBezTo>
                <a:cubicBezTo>
                  <a:pt x="321586" y="1008021"/>
                  <a:pt x="341012" y="1048542"/>
                  <a:pt x="319088" y="1071562"/>
                </a:cubicBezTo>
                <a:cubicBezTo>
                  <a:pt x="298258" y="1093434"/>
                  <a:pt x="258763" y="1074737"/>
                  <a:pt x="228601" y="1076325"/>
                </a:cubicBezTo>
                <a:cubicBezTo>
                  <a:pt x="222251" y="1077912"/>
                  <a:pt x="215969" y="1079803"/>
                  <a:pt x="209551" y="1081087"/>
                </a:cubicBezTo>
                <a:cubicBezTo>
                  <a:pt x="145037" y="1093990"/>
                  <a:pt x="105091" y="1088149"/>
                  <a:pt x="23813" y="1090612"/>
                </a:cubicBezTo>
                <a:cubicBezTo>
                  <a:pt x="8020" y="1095877"/>
                  <a:pt x="7938" y="1090612"/>
                  <a:pt x="4763" y="1090612"/>
                </a:cubicBezTo>
                <a:close/>
              </a:path>
            </a:pathLst>
          </a:custGeom>
          <a:solidFill>
            <a:srgbClr val="FF0000">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5125" name="TextBox 13"/>
          <p:cNvSpPr txBox="1">
            <a:spLocks noChangeArrowheads="1"/>
          </p:cNvSpPr>
          <p:nvPr/>
        </p:nvSpPr>
        <p:spPr bwMode="auto">
          <a:xfrm>
            <a:off x="381000" y="76200"/>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3200" u="sng">
                <a:solidFill>
                  <a:srgbClr val="C00000"/>
                </a:solidFill>
                <a:latin typeface="Calibri" pitchFamily="34" charset="0"/>
                <a:cs typeface="Calibri" pitchFamily="34" charset="0"/>
              </a:rPr>
              <a:t>The South </a:t>
            </a:r>
          </a:p>
        </p:txBody>
      </p:sp>
      <p:sp>
        <p:nvSpPr>
          <p:cNvPr id="5126" name="TextBox 15"/>
          <p:cNvSpPr txBox="1">
            <a:spLocks noChangeArrowheads="1"/>
          </p:cNvSpPr>
          <p:nvPr/>
        </p:nvSpPr>
        <p:spPr bwMode="auto">
          <a:xfrm>
            <a:off x="76200" y="635000"/>
            <a:ext cx="3429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dirty="0">
                <a:solidFill>
                  <a:srgbClr val="C00000"/>
                </a:solidFill>
                <a:latin typeface="Calibri" pitchFamily="34" charset="0"/>
                <a:cs typeface="Calibri" pitchFamily="34" charset="0"/>
              </a:rPr>
              <a:t>What technology changed the South? </a:t>
            </a:r>
          </a:p>
        </p:txBody>
      </p:sp>
      <p:pic>
        <p:nvPicPr>
          <p:cNvPr id="5127" name="Picture 4" descr="image0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138" y="3135313"/>
            <a:ext cx="6215062"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969963"/>
            <a:ext cx="5976937"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4"/>
          <p:cNvSpPr>
            <a:spLocks noChangeArrowheads="1"/>
          </p:cNvSpPr>
          <p:nvPr/>
        </p:nvSpPr>
        <p:spPr bwMode="auto">
          <a:xfrm>
            <a:off x="38100" y="0"/>
            <a:ext cx="47625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33796" name="TextBox 1"/>
          <p:cNvSpPr txBox="1">
            <a:spLocks noChangeArrowheads="1"/>
          </p:cNvSpPr>
          <p:nvPr/>
        </p:nvSpPr>
        <p:spPr bwMode="auto">
          <a:xfrm>
            <a:off x="457200" y="76200"/>
            <a:ext cx="8229600" cy="840230"/>
          </a:xfrm>
          <a:prstGeom prst="rect">
            <a:avLst/>
          </a:prstGeom>
          <a:solidFill>
            <a:srgbClr val="FFCCCC"/>
          </a:solidFill>
          <a:ln w="9525">
            <a:solidFill>
              <a:schemeClr val="tx1"/>
            </a:solidFill>
            <a:miter lim="800000"/>
            <a:headEnd/>
            <a:tailEnd/>
          </a:ln>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dirty="0" smtClean="0">
                <a:latin typeface="Calibri" pitchFamily="34" charset="0"/>
                <a:cs typeface="Calibri" pitchFamily="34" charset="0"/>
              </a:rPr>
              <a:t>From 1800 to 1840, these three regional economies became connected into a national market economy</a:t>
            </a:r>
            <a:endParaRPr lang="en-US" sz="3000" dirty="0">
              <a:latin typeface="Calibri" pitchFamily="34" charset="0"/>
              <a:cs typeface="Calibri"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6375" y="4419600"/>
            <a:ext cx="1885950" cy="150876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381" y="2434278"/>
            <a:ext cx="1885950" cy="150876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925" y="1584073"/>
            <a:ext cx="1885950" cy="1508760"/>
          </a:xfrm>
          <a:prstGeom prst="rect">
            <a:avLst/>
          </a:prstGeom>
        </p:spPr>
      </p:pic>
      <p:sp>
        <p:nvSpPr>
          <p:cNvPr id="4" name="Freeform 3"/>
          <p:cNvSpPr/>
          <p:nvPr/>
        </p:nvSpPr>
        <p:spPr bwMode="auto">
          <a:xfrm>
            <a:off x="1524000" y="1790700"/>
            <a:ext cx="3562350" cy="3943350"/>
          </a:xfrm>
          <a:custGeom>
            <a:avLst/>
            <a:gdLst>
              <a:gd name="connsiteX0" fmla="*/ 0 w 3562350"/>
              <a:gd name="connsiteY0" fmla="*/ 1543050 h 3943350"/>
              <a:gd name="connsiteX1" fmla="*/ 333375 w 3562350"/>
              <a:gd name="connsiteY1" fmla="*/ 3571875 h 3943350"/>
              <a:gd name="connsiteX2" fmla="*/ 647700 w 3562350"/>
              <a:gd name="connsiteY2" fmla="*/ 3924300 h 3943350"/>
              <a:gd name="connsiteX3" fmla="*/ 1143000 w 3562350"/>
              <a:gd name="connsiteY3" fmla="*/ 3943350 h 3943350"/>
              <a:gd name="connsiteX4" fmla="*/ 1419225 w 3562350"/>
              <a:gd name="connsiteY4" fmla="*/ 3676650 h 3943350"/>
              <a:gd name="connsiteX5" fmla="*/ 3552825 w 3562350"/>
              <a:gd name="connsiteY5" fmla="*/ 800100 h 3943350"/>
              <a:gd name="connsiteX6" fmla="*/ 3562350 w 3562350"/>
              <a:gd name="connsiteY6" fmla="*/ 295275 h 3943350"/>
              <a:gd name="connsiteX7" fmla="*/ 3248025 w 3562350"/>
              <a:gd name="connsiteY7" fmla="*/ 0 h 3943350"/>
              <a:gd name="connsiteX8" fmla="*/ 2771775 w 3562350"/>
              <a:gd name="connsiteY8" fmla="*/ 0 h 3943350"/>
              <a:gd name="connsiteX9" fmla="*/ 314325 w 3562350"/>
              <a:gd name="connsiteY9" fmla="*/ 857250 h 3943350"/>
              <a:gd name="connsiteX10" fmla="*/ 19050 w 3562350"/>
              <a:gd name="connsiteY10" fmla="*/ 1162050 h 3943350"/>
              <a:gd name="connsiteX11" fmla="*/ 9525 w 3562350"/>
              <a:gd name="connsiteY11" fmla="*/ 1600200 h 39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2350" h="3943350">
                <a:moveTo>
                  <a:pt x="0" y="1543050"/>
                </a:moveTo>
                <a:lnTo>
                  <a:pt x="333375" y="3571875"/>
                </a:lnTo>
                <a:lnTo>
                  <a:pt x="647700" y="3924300"/>
                </a:lnTo>
                <a:lnTo>
                  <a:pt x="1143000" y="3943350"/>
                </a:lnTo>
                <a:lnTo>
                  <a:pt x="1419225" y="3676650"/>
                </a:lnTo>
                <a:lnTo>
                  <a:pt x="3552825" y="800100"/>
                </a:lnTo>
                <a:lnTo>
                  <a:pt x="3562350" y="295275"/>
                </a:lnTo>
                <a:lnTo>
                  <a:pt x="3248025" y="0"/>
                </a:lnTo>
                <a:lnTo>
                  <a:pt x="2771775" y="0"/>
                </a:lnTo>
                <a:lnTo>
                  <a:pt x="314325" y="857250"/>
                </a:lnTo>
                <a:lnTo>
                  <a:pt x="19050" y="1162050"/>
                </a:lnTo>
                <a:lnTo>
                  <a:pt x="9525" y="1600200"/>
                </a:lnTo>
              </a:path>
            </a:pathLst>
          </a:custGeom>
          <a:ln w="31750" cap="sq">
            <a:solidFill>
              <a:srgbClr val="0000CC"/>
            </a:solidFill>
            <a:round/>
            <a:headEnd type="none" w="med" len="med"/>
            <a:tailEnd type="none" w="med" len="med"/>
          </a:ln>
          <a:effectLst>
            <a:glow rad="228600">
              <a:schemeClr val="accent1">
                <a:satMod val="175000"/>
                <a:alpha val="40000"/>
              </a:schemeClr>
            </a:glow>
            <a:outerShdw blurRad="50800" dist="38100" dir="2700000" algn="tl" rotWithShape="0">
              <a:srgbClr val="0000CC">
                <a:alpha val="40000"/>
              </a:srgbClr>
            </a:outerShdw>
            <a:reflection endPos="0" dist="50800" dir="5400000" sy="-100000" algn="bl" rotWithShape="0"/>
          </a:effectLs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pic>
        <p:nvPicPr>
          <p:cNvPr id="14" name="Picture 30" descr="claycov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096000" y="3092833"/>
            <a:ext cx="2889099"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6016708" y="1066800"/>
            <a:ext cx="3051092" cy="1945789"/>
          </a:xfrm>
          <a:prstGeom prst="rect">
            <a:avLst/>
          </a:prstGeom>
          <a:solidFill>
            <a:srgbClr val="CCFFFF"/>
          </a:solidFill>
          <a:ln>
            <a:solidFill>
              <a:schemeClr val="tx1"/>
            </a:solidFill>
          </a:ln>
        </p:spPr>
        <p:txBody>
          <a:bodyPr wrap="square">
            <a:spAutoFit/>
          </a:bodyPr>
          <a:lstStyle/>
          <a:p>
            <a:pPr algn="ctr">
              <a:lnSpc>
                <a:spcPct val="80000"/>
              </a:lnSpc>
            </a:pPr>
            <a:r>
              <a:rPr lang="en-US" sz="3000" dirty="0" smtClean="0">
                <a:latin typeface="Calibri" pitchFamily="34" charset="0"/>
                <a:cs typeface="Calibri" pitchFamily="34" charset="0"/>
              </a:rPr>
              <a:t>Henry Clay’s </a:t>
            </a:r>
            <a:r>
              <a:rPr lang="en-US" sz="3000" dirty="0" smtClean="0">
                <a:solidFill>
                  <a:srgbClr val="FF0000"/>
                </a:solidFill>
                <a:latin typeface="Calibri" pitchFamily="34" charset="0"/>
                <a:cs typeface="Calibri" pitchFamily="34" charset="0"/>
              </a:rPr>
              <a:t>American System </a:t>
            </a:r>
            <a:r>
              <a:rPr lang="en-US" sz="3000" dirty="0" smtClean="0">
                <a:latin typeface="Calibri" pitchFamily="34" charset="0"/>
                <a:cs typeface="Calibri" pitchFamily="34" charset="0"/>
              </a:rPr>
              <a:t>helped connect the South, North, and West </a:t>
            </a:r>
            <a:endParaRPr lang="en-US" sz="3000" dirty="0"/>
          </a:p>
        </p:txBody>
      </p:sp>
      <p:sp>
        <p:nvSpPr>
          <p:cNvPr id="12" name="Rectangle 11"/>
          <p:cNvSpPr/>
          <p:nvPr/>
        </p:nvSpPr>
        <p:spPr>
          <a:xfrm>
            <a:off x="6019800" y="3388211"/>
            <a:ext cx="3051092" cy="1576457"/>
          </a:xfrm>
          <a:prstGeom prst="rect">
            <a:avLst/>
          </a:prstGeom>
          <a:solidFill>
            <a:srgbClr val="FFCC99"/>
          </a:solidFill>
          <a:ln>
            <a:solidFill>
              <a:schemeClr val="tx1"/>
            </a:solidFill>
          </a:ln>
        </p:spPr>
        <p:txBody>
          <a:bodyPr wrap="square">
            <a:spAutoFit/>
          </a:bodyPr>
          <a:lstStyle/>
          <a:p>
            <a:pPr algn="ctr">
              <a:lnSpc>
                <a:spcPct val="80000"/>
              </a:lnSpc>
            </a:pPr>
            <a:r>
              <a:rPr lang="en-US" sz="3000" dirty="0" smtClean="0">
                <a:latin typeface="Calibri" pitchFamily="34" charset="0"/>
                <a:cs typeface="Calibri" pitchFamily="34" charset="0"/>
              </a:rPr>
              <a:t>American System created a tariff </a:t>
            </a:r>
            <a:br>
              <a:rPr lang="en-US" sz="3000" dirty="0" smtClean="0">
                <a:latin typeface="Calibri" pitchFamily="34" charset="0"/>
                <a:cs typeface="Calibri" pitchFamily="34" charset="0"/>
              </a:rPr>
            </a:br>
            <a:r>
              <a:rPr lang="en-US" sz="3000" dirty="0" smtClean="0">
                <a:latin typeface="Calibri" pitchFamily="34" charset="0"/>
                <a:cs typeface="Calibri" pitchFamily="34" charset="0"/>
              </a:rPr>
              <a:t>to promote Northern industry </a:t>
            </a:r>
            <a:endParaRPr lang="en-US" sz="3000" dirty="0"/>
          </a:p>
        </p:txBody>
      </p:sp>
    </p:spTree>
    <p:extLst>
      <p:ext uri="{BB962C8B-B14F-4D97-AF65-F5344CB8AC3E}">
        <p14:creationId xmlns:p14="http://schemas.microsoft.com/office/powerpoint/2010/main" val="58107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8" presetClass="emph" presetSubtype="0" repeatCount="indefinite" fill="hold" nodeType="afterEffect">
                                  <p:stCondLst>
                                    <p:cond delay="0"/>
                                  </p:stCondLst>
                                  <p:childTnLst>
                                    <p:animRot by="21600000">
                                      <p:cBhvr>
                                        <p:cTn id="12" dur="2000" fill="hold"/>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500"/>
                            </p:stCondLst>
                            <p:childTnLst>
                              <p:par>
                                <p:cTn id="21" presetID="8" presetClass="emph" presetSubtype="0" repeatCount="indefinite" fill="hold" nodeType="afterEffect">
                                  <p:stCondLst>
                                    <p:cond delay="0"/>
                                  </p:stCondLst>
                                  <p:childTnLst>
                                    <p:animRot by="21600000">
                                      <p:cBhvr>
                                        <p:cTn id="22" dur="2000" fill="hold"/>
                                        <p:tgtEl>
                                          <p:spTgt spid="1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8" presetClass="emph" presetSubtype="0" repeatCount="indefinite" fill="hold" nodeType="afterEffect">
                                  <p:stCondLst>
                                    <p:cond delay="0"/>
                                  </p:stCondLst>
                                  <p:childTnLst>
                                    <p:animRot by="21600000">
                                      <p:cBhvr>
                                        <p:cTn id="32" dur="2000" fill="hold"/>
                                        <p:tgtEl>
                                          <p:spTgt spid="10"/>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xit" presetSubtype="0" fill="hold"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1013" name="Picture 5" descr="Photo of SECOND BANK OF U.S. &#10;The Second Bank of the United States on lower Chestnut Street, Philadelphia: colored engraving, 1839, after William Henry Bartlet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0"/>
            <a:ext cx="4797425" cy="2514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1017" name="Picture 9" descr="BanksCitizensState"/>
          <p:cNvPicPr>
            <a:picLocks noChangeAspect="1" noChangeArrowheads="1"/>
          </p:cNvPicPr>
          <p:nvPr/>
        </p:nvPicPr>
        <p:blipFill>
          <a:blip r:embed="rId3" cstate="print">
            <a:extLst>
              <a:ext uri="{28A0092B-C50C-407E-A947-70E740481C1C}">
                <a14:useLocalDpi xmlns:a14="http://schemas.microsoft.com/office/drawing/2010/main" val="0"/>
              </a:ext>
            </a:extLst>
          </a:blip>
          <a:srcRect l="21712" t="6554" r="8133" b="9550"/>
          <a:stretch>
            <a:fillRect/>
          </a:stretch>
        </p:blipFill>
        <p:spPr bwMode="auto">
          <a:xfrm>
            <a:off x="457200" y="2667000"/>
            <a:ext cx="2362200" cy="2133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1019" name="Picture 11" descr="2454999065_fdca89ce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7538" y="2689225"/>
            <a:ext cx="2709862" cy="20256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1021" name="Picture 13" descr="Photo12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2784475"/>
            <a:ext cx="2779713" cy="19288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1023" name="Picture 15" descr="Photo of MASSACHUSETTS MILL GIRL. &#10;A Massachusetts mill girl beside a Fales and Jenks spinning frame. Colored engraving, c184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5029200"/>
            <a:ext cx="2819400" cy="17240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1024" name="Picture 16" descr="Photo of FARMING: HARVESTING. &#10;Harvesting grain with one of Cyrus Hall McCormick's reapers. Wood engraving, American, 1884."/>
          <p:cNvPicPr>
            <a:picLocks noChangeAspect="1" noChangeArrowheads="1"/>
          </p:cNvPicPr>
          <p:nvPr/>
        </p:nvPicPr>
        <p:blipFill>
          <a:blip r:embed="rId7" cstate="print">
            <a:lum bright="6000"/>
            <a:extLst>
              <a:ext uri="{28A0092B-C50C-407E-A947-70E740481C1C}">
                <a14:useLocalDpi xmlns:a14="http://schemas.microsoft.com/office/drawing/2010/main" val="0"/>
              </a:ext>
            </a:extLst>
          </a:blip>
          <a:srcRect/>
          <a:stretch>
            <a:fillRect/>
          </a:stretch>
        </p:blipFill>
        <p:spPr bwMode="auto">
          <a:xfrm>
            <a:off x="6248400" y="4953000"/>
            <a:ext cx="2743200" cy="18065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1028" name="Picture 20" descr="eri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951413"/>
            <a:ext cx="2820988" cy="19065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1029" name="Text Box 21"/>
          <p:cNvSpPr txBox="1">
            <a:spLocks noChangeArrowheads="1"/>
          </p:cNvSpPr>
          <p:nvPr/>
        </p:nvSpPr>
        <p:spPr bwMode="auto">
          <a:xfrm>
            <a:off x="1066800" y="3146559"/>
            <a:ext cx="7315200" cy="1273041"/>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5000"/>
              </a:lnSpc>
              <a:spcBef>
                <a:spcPct val="50000"/>
              </a:spcBef>
            </a:pPr>
            <a:r>
              <a:rPr kumimoji="1" lang="en-US" sz="3000" dirty="0">
                <a:latin typeface="Calibri" pitchFamily="34" charset="0"/>
                <a:cs typeface="Calibri" pitchFamily="34" charset="0"/>
              </a:rPr>
              <a:t>The </a:t>
            </a:r>
            <a:r>
              <a:rPr kumimoji="1" lang="en-US" sz="3000" dirty="0">
                <a:solidFill>
                  <a:srgbClr val="FF0000"/>
                </a:solidFill>
                <a:latin typeface="Calibri" pitchFamily="34" charset="0"/>
                <a:cs typeface="Calibri" pitchFamily="34" charset="0"/>
              </a:rPr>
              <a:t>BUS held ~$10 million in federal money </a:t>
            </a:r>
            <a:r>
              <a:rPr kumimoji="1" lang="en-US" sz="3000" dirty="0" smtClean="0">
                <a:solidFill>
                  <a:srgbClr val="FF0000"/>
                </a:solidFill>
                <a:latin typeface="Calibri" pitchFamily="34" charset="0"/>
                <a:cs typeface="Calibri" pitchFamily="34" charset="0"/>
              </a:rPr>
              <a:t>and </a:t>
            </a:r>
            <a:r>
              <a:rPr kumimoji="1" lang="en-US" sz="3000" dirty="0">
                <a:solidFill>
                  <a:srgbClr val="FF0000"/>
                </a:solidFill>
                <a:latin typeface="Calibri" pitchFamily="34" charset="0"/>
                <a:cs typeface="Calibri" pitchFamily="34" charset="0"/>
              </a:rPr>
              <a:t>loaned it to state banks which forced small banks to be smart when issuing loans</a:t>
            </a:r>
          </a:p>
        </p:txBody>
      </p:sp>
      <p:sp>
        <p:nvSpPr>
          <p:cNvPr id="171030" name="Text Box 22"/>
          <p:cNvSpPr txBox="1">
            <a:spLocks noChangeArrowheads="1"/>
          </p:cNvSpPr>
          <p:nvPr/>
        </p:nvSpPr>
        <p:spPr bwMode="auto">
          <a:xfrm>
            <a:off x="1066800" y="5105400"/>
            <a:ext cx="7315200" cy="1273041"/>
          </a:xfrm>
          <a:prstGeom prst="rect">
            <a:avLst/>
          </a:prstGeom>
          <a:solidFill>
            <a:srgbClr val="FFCC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5000"/>
              </a:lnSpc>
              <a:spcBef>
                <a:spcPct val="50000"/>
              </a:spcBef>
            </a:pPr>
            <a:r>
              <a:rPr lang="en-US" sz="3000" dirty="0">
                <a:latin typeface="Calibri" pitchFamily="34" charset="0"/>
                <a:cs typeface="Calibri" pitchFamily="34" charset="0"/>
              </a:rPr>
              <a:t>State banks loaned money to individual citizens, businesses, or local governments </a:t>
            </a:r>
            <a:r>
              <a:rPr lang="en-US" sz="3000" dirty="0" smtClean="0">
                <a:latin typeface="Calibri" pitchFamily="34" charset="0"/>
                <a:cs typeface="Calibri" pitchFamily="34" charset="0"/>
              </a:rPr>
              <a:t/>
            </a:r>
            <a:br>
              <a:rPr lang="en-US" sz="3000" dirty="0" smtClean="0">
                <a:latin typeface="Calibri" pitchFamily="34" charset="0"/>
                <a:cs typeface="Calibri" pitchFamily="34" charset="0"/>
              </a:rPr>
            </a:br>
            <a:r>
              <a:rPr lang="en-US" sz="3000" dirty="0" smtClean="0">
                <a:latin typeface="Calibri" pitchFamily="34" charset="0"/>
                <a:cs typeface="Calibri" pitchFamily="34" charset="0"/>
              </a:rPr>
              <a:t>to </a:t>
            </a:r>
            <a:r>
              <a:rPr lang="en-US" sz="3000" dirty="0">
                <a:latin typeface="Calibri" pitchFamily="34" charset="0"/>
                <a:cs typeface="Calibri" pitchFamily="34" charset="0"/>
              </a:rPr>
              <a:t>finance </a:t>
            </a:r>
            <a:r>
              <a:rPr kumimoji="1" lang="en-US" sz="3000" dirty="0">
                <a:latin typeface="Calibri" pitchFamily="34" charset="0"/>
                <a:cs typeface="Calibri" pitchFamily="34" charset="0"/>
              </a:rPr>
              <a:t>roads, canals, factories, &amp; farms</a:t>
            </a:r>
            <a:endParaRPr lang="en-US" sz="3000" dirty="0">
              <a:latin typeface="Calibri" pitchFamily="34" charset="0"/>
              <a:cs typeface="Calibri" pitchFamily="34" charset="0"/>
            </a:endParaRPr>
          </a:p>
        </p:txBody>
      </p:sp>
      <p:pic>
        <p:nvPicPr>
          <p:cNvPr id="171034" name="Picture 26" descr="Photo of U.S. BANK BANKNOTE, 1840. &#10;One thousand dollar banknote issued in 1840 by The Bank of The United States."/>
          <p:cNvPicPr>
            <a:picLocks noChangeAspect="1" noChangeArrowheads="1"/>
          </p:cNvPicPr>
          <p:nvPr/>
        </p:nvPicPr>
        <p:blipFill>
          <a:blip r:embed="rId9" cstate="print">
            <a:lum bright="12000" contrast="48000"/>
            <a:extLst>
              <a:ext uri="{28A0092B-C50C-407E-A947-70E740481C1C}">
                <a14:useLocalDpi xmlns:a14="http://schemas.microsoft.com/office/drawing/2010/main" val="0"/>
              </a:ext>
            </a:extLst>
          </a:blip>
          <a:srcRect/>
          <a:stretch>
            <a:fillRect/>
          </a:stretch>
        </p:blipFill>
        <p:spPr bwMode="auto">
          <a:xfrm>
            <a:off x="2209800" y="0"/>
            <a:ext cx="4762500" cy="24955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1035" name="Picture 27" descr="Photo of U.S. BANK BANKNOTE, 1840. &#10;One thousand dollar banknote issued in 1840 by The Bank of The United States."/>
          <p:cNvPicPr>
            <a:picLocks noChangeAspect="1" noChangeArrowheads="1"/>
          </p:cNvPicPr>
          <p:nvPr/>
        </p:nvPicPr>
        <p:blipFill>
          <a:blip r:embed="rId9" cstate="print">
            <a:lum bright="12000" contrast="48000"/>
            <a:extLst>
              <a:ext uri="{28A0092B-C50C-407E-A947-70E740481C1C}">
                <a14:useLocalDpi xmlns:a14="http://schemas.microsoft.com/office/drawing/2010/main" val="0"/>
              </a:ext>
            </a:extLst>
          </a:blip>
          <a:srcRect/>
          <a:stretch>
            <a:fillRect/>
          </a:stretch>
        </p:blipFill>
        <p:spPr bwMode="auto">
          <a:xfrm>
            <a:off x="2362200" y="152400"/>
            <a:ext cx="4762500" cy="24955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1036" name="Picture 28" descr="Photo of U.S. BANK BANKNOTE, 1840. &#10;One thousand dollar banknote issued in 1840 by The Bank of The United States."/>
          <p:cNvPicPr>
            <a:picLocks noChangeAspect="1" noChangeArrowheads="1"/>
          </p:cNvPicPr>
          <p:nvPr/>
        </p:nvPicPr>
        <p:blipFill>
          <a:blip r:embed="rId9" cstate="print">
            <a:lum bright="12000" contrast="48000"/>
            <a:extLst>
              <a:ext uri="{28A0092B-C50C-407E-A947-70E740481C1C}">
                <a14:useLocalDpi xmlns:a14="http://schemas.microsoft.com/office/drawing/2010/main" val="0"/>
              </a:ext>
            </a:extLst>
          </a:blip>
          <a:srcRect/>
          <a:stretch>
            <a:fillRect/>
          </a:stretch>
        </p:blipFill>
        <p:spPr bwMode="auto">
          <a:xfrm>
            <a:off x="2514600" y="304800"/>
            <a:ext cx="4762500" cy="24955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1037" name="Text Box 29"/>
          <p:cNvSpPr txBox="1">
            <a:spLocks noChangeArrowheads="1"/>
          </p:cNvSpPr>
          <p:nvPr/>
        </p:nvSpPr>
        <p:spPr bwMode="auto">
          <a:xfrm>
            <a:off x="152401" y="156949"/>
            <a:ext cx="8799512" cy="880626"/>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5000"/>
              </a:lnSpc>
              <a:spcBef>
                <a:spcPct val="50000"/>
              </a:spcBef>
              <a:defRPr/>
            </a:pPr>
            <a:r>
              <a:rPr kumimoji="1" lang="en-US" sz="3000" dirty="0" smtClean="0">
                <a:latin typeface="Calibri" pitchFamily="34" charset="0"/>
                <a:cs typeface="Calibri" pitchFamily="34" charset="0"/>
              </a:rPr>
              <a:t>The </a:t>
            </a:r>
            <a:r>
              <a:rPr kumimoji="1" lang="en-US" sz="3000" u="sng" dirty="0" smtClean="0">
                <a:latin typeface="Calibri" pitchFamily="34" charset="0"/>
                <a:cs typeface="Calibri" pitchFamily="34" charset="0"/>
              </a:rPr>
              <a:t>Second Bank </a:t>
            </a:r>
            <a:r>
              <a:rPr kumimoji="1" lang="en-US" sz="3000" dirty="0" smtClean="0">
                <a:solidFill>
                  <a:srgbClr val="FF0000"/>
                </a:solidFill>
                <a:latin typeface="Calibri" pitchFamily="34" charset="0"/>
                <a:cs typeface="Calibri" pitchFamily="34" charset="0"/>
              </a:rPr>
              <a:t>provided federal money for investment and regulation over the U.S. banking system</a:t>
            </a:r>
            <a:endParaRPr kumimoji="1" lang="en-US" sz="300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506691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71037"/>
                                        </p:tgtEl>
                                      </p:cBhvr>
                                    </p:animEffect>
                                    <p:set>
                                      <p:cBhvr>
                                        <p:cTn id="7" dur="1" fill="hold">
                                          <p:stCondLst>
                                            <p:cond delay="499"/>
                                          </p:stCondLst>
                                        </p:cTn>
                                        <p:tgtEl>
                                          <p:spTgt spid="17103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1013"/>
                                        </p:tgtEl>
                                        <p:attrNameLst>
                                          <p:attrName>style.visibility</p:attrName>
                                        </p:attrNameLst>
                                      </p:cBhvr>
                                      <p:to>
                                        <p:strVal val="visible"/>
                                      </p:to>
                                    </p:set>
                                    <p:animEffect transition="in" filter="fade">
                                      <p:cBhvr>
                                        <p:cTn id="10" dur="500"/>
                                        <p:tgtEl>
                                          <p:spTgt spid="171013"/>
                                        </p:tgtEl>
                                      </p:cBhvr>
                                    </p:animEffect>
                                  </p:childTnLst>
                                </p:cTn>
                              </p:par>
                            </p:childTnLst>
                          </p:cTn>
                        </p:par>
                        <p:par>
                          <p:cTn id="11" fill="hold" nodeType="afterGroup">
                            <p:stCondLst>
                              <p:cond delay="500"/>
                            </p:stCondLst>
                            <p:childTnLst>
                              <p:par>
                                <p:cTn id="12" presetID="10" presetClass="entr" presetSubtype="0" fill="hold" grpId="1" nodeType="afterEffect">
                                  <p:stCondLst>
                                    <p:cond delay="0"/>
                                  </p:stCondLst>
                                  <p:childTnLst>
                                    <p:set>
                                      <p:cBhvr>
                                        <p:cTn id="13" dur="1" fill="hold">
                                          <p:stCondLst>
                                            <p:cond delay="0"/>
                                          </p:stCondLst>
                                        </p:cTn>
                                        <p:tgtEl>
                                          <p:spTgt spid="171029"/>
                                        </p:tgtEl>
                                        <p:attrNameLst>
                                          <p:attrName>style.visibility</p:attrName>
                                        </p:attrNameLst>
                                      </p:cBhvr>
                                      <p:to>
                                        <p:strVal val="visible"/>
                                      </p:to>
                                    </p:set>
                                    <p:animEffect transition="in" filter="fade">
                                      <p:cBhvr>
                                        <p:cTn id="14" dur="500"/>
                                        <p:tgtEl>
                                          <p:spTgt spid="17102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171017"/>
                                        </p:tgtEl>
                                        <p:attrNameLst>
                                          <p:attrName>style.visibility</p:attrName>
                                        </p:attrNameLst>
                                      </p:cBhvr>
                                      <p:to>
                                        <p:strVal val="visible"/>
                                      </p:to>
                                    </p:set>
                                    <p:animEffect transition="in" filter="fade">
                                      <p:cBhvr>
                                        <p:cTn id="19" dur="500"/>
                                        <p:tgtEl>
                                          <p:spTgt spid="171017"/>
                                        </p:tgtEl>
                                      </p:cBhvr>
                                    </p:animEffect>
                                  </p:childTnLst>
                                </p:cTn>
                              </p:par>
                              <p:par>
                                <p:cTn id="20" presetID="10" presetClass="entr" presetSubtype="0" fill="hold" nodeType="withEffect">
                                  <p:stCondLst>
                                    <p:cond delay="0"/>
                                  </p:stCondLst>
                                  <p:childTnLst>
                                    <p:set>
                                      <p:cBhvr>
                                        <p:cTn id="21" dur="1" fill="hold">
                                          <p:stCondLst>
                                            <p:cond delay="0"/>
                                          </p:stCondLst>
                                        </p:cTn>
                                        <p:tgtEl>
                                          <p:spTgt spid="171019"/>
                                        </p:tgtEl>
                                        <p:attrNameLst>
                                          <p:attrName>style.visibility</p:attrName>
                                        </p:attrNameLst>
                                      </p:cBhvr>
                                      <p:to>
                                        <p:strVal val="visible"/>
                                      </p:to>
                                    </p:set>
                                    <p:animEffect transition="in" filter="fade">
                                      <p:cBhvr>
                                        <p:cTn id="22" dur="500"/>
                                        <p:tgtEl>
                                          <p:spTgt spid="171019"/>
                                        </p:tgtEl>
                                      </p:cBhvr>
                                    </p:animEffect>
                                  </p:childTnLst>
                                </p:cTn>
                              </p:par>
                              <p:par>
                                <p:cTn id="23" presetID="10" presetClass="entr" presetSubtype="0" fill="hold" nodeType="withEffect">
                                  <p:stCondLst>
                                    <p:cond delay="0"/>
                                  </p:stCondLst>
                                  <p:childTnLst>
                                    <p:set>
                                      <p:cBhvr>
                                        <p:cTn id="24" dur="1" fill="hold">
                                          <p:stCondLst>
                                            <p:cond delay="0"/>
                                          </p:stCondLst>
                                        </p:cTn>
                                        <p:tgtEl>
                                          <p:spTgt spid="171021"/>
                                        </p:tgtEl>
                                        <p:attrNameLst>
                                          <p:attrName>style.visibility</p:attrName>
                                        </p:attrNameLst>
                                      </p:cBhvr>
                                      <p:to>
                                        <p:strVal val="visible"/>
                                      </p:to>
                                    </p:set>
                                    <p:animEffect transition="in" filter="fade">
                                      <p:cBhvr>
                                        <p:cTn id="25" dur="500"/>
                                        <p:tgtEl>
                                          <p:spTgt spid="171021"/>
                                        </p:tgtEl>
                                      </p:cBhvr>
                                    </p:animEffect>
                                  </p:childTnLst>
                                </p:cTn>
                              </p:par>
                              <p:par>
                                <p:cTn id="26" presetID="10" presetClass="exit" presetSubtype="0" fill="hold" grpId="0" nodeType="withEffect">
                                  <p:stCondLst>
                                    <p:cond delay="0"/>
                                  </p:stCondLst>
                                  <p:childTnLst>
                                    <p:animEffect transition="out" filter="fade">
                                      <p:cBhvr>
                                        <p:cTn id="27" dur="500"/>
                                        <p:tgtEl>
                                          <p:spTgt spid="171029"/>
                                        </p:tgtEl>
                                      </p:cBhvr>
                                    </p:animEffect>
                                    <p:set>
                                      <p:cBhvr>
                                        <p:cTn id="28" dur="1" fill="hold">
                                          <p:stCondLst>
                                            <p:cond delay="499"/>
                                          </p:stCondLst>
                                        </p:cTn>
                                        <p:tgtEl>
                                          <p:spTgt spid="171029"/>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71034"/>
                                        </p:tgtEl>
                                        <p:attrNameLst>
                                          <p:attrName>style.visibility</p:attrName>
                                        </p:attrNameLst>
                                      </p:cBhvr>
                                      <p:to>
                                        <p:strVal val="visible"/>
                                      </p:to>
                                    </p:set>
                                    <p:animEffect transition="in" filter="fade">
                                      <p:cBhvr>
                                        <p:cTn id="33" dur="500"/>
                                        <p:tgtEl>
                                          <p:spTgt spid="171034"/>
                                        </p:tgtEl>
                                      </p:cBhvr>
                                    </p:animEffect>
                                  </p:childTnLst>
                                </p:cTn>
                              </p:par>
                              <p:par>
                                <p:cTn id="34" presetID="10" presetClass="entr" presetSubtype="0" fill="hold" nodeType="withEffect">
                                  <p:stCondLst>
                                    <p:cond delay="0"/>
                                  </p:stCondLst>
                                  <p:childTnLst>
                                    <p:set>
                                      <p:cBhvr>
                                        <p:cTn id="35" dur="1" fill="hold">
                                          <p:stCondLst>
                                            <p:cond delay="0"/>
                                          </p:stCondLst>
                                        </p:cTn>
                                        <p:tgtEl>
                                          <p:spTgt spid="171035"/>
                                        </p:tgtEl>
                                        <p:attrNameLst>
                                          <p:attrName>style.visibility</p:attrName>
                                        </p:attrNameLst>
                                      </p:cBhvr>
                                      <p:to>
                                        <p:strVal val="visible"/>
                                      </p:to>
                                    </p:set>
                                    <p:animEffect transition="in" filter="fade">
                                      <p:cBhvr>
                                        <p:cTn id="36" dur="500"/>
                                        <p:tgtEl>
                                          <p:spTgt spid="171035"/>
                                        </p:tgtEl>
                                      </p:cBhvr>
                                    </p:animEffect>
                                  </p:childTnLst>
                                </p:cTn>
                              </p:par>
                              <p:par>
                                <p:cTn id="37" presetID="10" presetClass="entr" presetSubtype="0" fill="hold" nodeType="withEffect">
                                  <p:stCondLst>
                                    <p:cond delay="0"/>
                                  </p:stCondLst>
                                  <p:childTnLst>
                                    <p:set>
                                      <p:cBhvr>
                                        <p:cTn id="38" dur="1" fill="hold">
                                          <p:stCondLst>
                                            <p:cond delay="0"/>
                                          </p:stCondLst>
                                        </p:cTn>
                                        <p:tgtEl>
                                          <p:spTgt spid="171036"/>
                                        </p:tgtEl>
                                        <p:attrNameLst>
                                          <p:attrName>style.visibility</p:attrName>
                                        </p:attrNameLst>
                                      </p:cBhvr>
                                      <p:to>
                                        <p:strVal val="visible"/>
                                      </p:to>
                                    </p:set>
                                    <p:animEffect transition="in" filter="fade">
                                      <p:cBhvr>
                                        <p:cTn id="39" dur="500"/>
                                        <p:tgtEl>
                                          <p:spTgt spid="171036"/>
                                        </p:tgtEl>
                                      </p:cBhvr>
                                    </p:animEffect>
                                  </p:childTnLst>
                                </p:cTn>
                              </p:par>
                            </p:childTnLst>
                          </p:cTn>
                        </p:par>
                        <p:par>
                          <p:cTn id="40" fill="hold" nodeType="afterGroup">
                            <p:stCondLst>
                              <p:cond delay="500"/>
                            </p:stCondLst>
                            <p:childTnLst>
                              <p:par>
                                <p:cTn id="41" presetID="6" presetClass="emph" presetSubtype="0" fill="hold" nodeType="afterEffect">
                                  <p:stCondLst>
                                    <p:cond delay="0"/>
                                  </p:stCondLst>
                                  <p:childTnLst>
                                    <p:animScale>
                                      <p:cBhvr>
                                        <p:cTn id="42" dur="2000" fill="hold"/>
                                        <p:tgtEl>
                                          <p:spTgt spid="171034"/>
                                        </p:tgtEl>
                                      </p:cBhvr>
                                      <p:by x="50000" y="50000"/>
                                    </p:animScale>
                                  </p:childTnLst>
                                </p:cTn>
                              </p:par>
                              <p:par>
                                <p:cTn id="43" presetID="6" presetClass="emph" presetSubtype="0" fill="hold" nodeType="withEffect">
                                  <p:stCondLst>
                                    <p:cond delay="0"/>
                                  </p:stCondLst>
                                  <p:childTnLst>
                                    <p:animScale>
                                      <p:cBhvr>
                                        <p:cTn id="44" dur="2000" fill="hold"/>
                                        <p:tgtEl>
                                          <p:spTgt spid="171035"/>
                                        </p:tgtEl>
                                      </p:cBhvr>
                                      <p:by x="50000" y="50000"/>
                                    </p:animScale>
                                  </p:childTnLst>
                                </p:cTn>
                              </p:par>
                              <p:par>
                                <p:cTn id="45" presetID="6" presetClass="emph" presetSubtype="0" fill="hold" nodeType="withEffect">
                                  <p:stCondLst>
                                    <p:cond delay="0"/>
                                  </p:stCondLst>
                                  <p:childTnLst>
                                    <p:animScale>
                                      <p:cBhvr>
                                        <p:cTn id="46" dur="2000" fill="hold"/>
                                        <p:tgtEl>
                                          <p:spTgt spid="171036"/>
                                        </p:tgtEl>
                                      </p:cBhvr>
                                      <p:by x="50000" y="50000"/>
                                    </p:animScale>
                                  </p:childTnLst>
                                </p:cTn>
                              </p:par>
                              <p:par>
                                <p:cTn id="47" presetID="42" presetClass="path" presetSubtype="0" accel="50000" decel="50000" fill="hold" nodeType="withEffect">
                                  <p:stCondLst>
                                    <p:cond delay="0"/>
                                  </p:stCondLst>
                                  <p:childTnLst>
                                    <p:animMotion origin="layout" path="M -3.33333E-6 -4.10405E-6 L -0.34375 0.36209 " pathEditMode="relative" rAng="0" ptsTypes="AA">
                                      <p:cBhvr>
                                        <p:cTn id="48" dur="2000" fill="hold"/>
                                        <p:tgtEl>
                                          <p:spTgt spid="171034"/>
                                        </p:tgtEl>
                                        <p:attrNameLst>
                                          <p:attrName>ppt_x</p:attrName>
                                          <p:attrName>ppt_y</p:attrName>
                                        </p:attrNameLst>
                                      </p:cBhvr>
                                      <p:rCtr x="-17188" y="18104"/>
                                    </p:animMotion>
                                  </p:childTnLst>
                                </p:cTn>
                              </p:par>
                              <p:par>
                                <p:cTn id="49" presetID="42" presetClass="path" presetSubtype="0" accel="50000" decel="50000" fill="hold" nodeType="withEffect">
                                  <p:stCondLst>
                                    <p:cond delay="0"/>
                                  </p:stCondLst>
                                  <p:childTnLst>
                                    <p:animMotion origin="layout" path="M 0 0  L 0 0.33295  E" pathEditMode="relative" ptsTypes="">
                                      <p:cBhvr>
                                        <p:cTn id="50" dur="2000" fill="hold"/>
                                        <p:tgtEl>
                                          <p:spTgt spid="171035"/>
                                        </p:tgtEl>
                                        <p:attrNameLst>
                                          <p:attrName>ppt_x</p:attrName>
                                          <p:attrName>ppt_y</p:attrName>
                                        </p:attrNameLst>
                                      </p:cBhvr>
                                    </p:animMotion>
                                  </p:childTnLst>
                                </p:cTn>
                              </p:par>
                              <p:par>
                                <p:cTn id="51" presetID="42" presetClass="path" presetSubtype="0" accel="50000" decel="50000" fill="hold" nodeType="withEffect">
                                  <p:stCondLst>
                                    <p:cond delay="0"/>
                                  </p:stCondLst>
                                  <p:childTnLst>
                                    <p:animMotion origin="layout" path="M 3.33333E-6 2.83237E-6 L 0.30625 0.32878 " pathEditMode="relative" rAng="0" ptsTypes="AA">
                                      <p:cBhvr>
                                        <p:cTn id="52" dur="2000" fill="hold"/>
                                        <p:tgtEl>
                                          <p:spTgt spid="171036"/>
                                        </p:tgtEl>
                                        <p:attrNameLst>
                                          <p:attrName>ppt_x</p:attrName>
                                          <p:attrName>ppt_y</p:attrName>
                                        </p:attrNameLst>
                                      </p:cBhvr>
                                      <p:rCtr x="15313" y="16439"/>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1030"/>
                                        </p:tgtEl>
                                        <p:attrNameLst>
                                          <p:attrName>style.visibility</p:attrName>
                                        </p:attrNameLst>
                                      </p:cBhvr>
                                      <p:to>
                                        <p:strVal val="visible"/>
                                      </p:to>
                                    </p:set>
                                    <p:animEffect transition="in" filter="fade">
                                      <p:cBhvr>
                                        <p:cTn id="57" dur="500"/>
                                        <p:tgtEl>
                                          <p:spTgt spid="17103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171023"/>
                                        </p:tgtEl>
                                        <p:attrNameLst>
                                          <p:attrName>style.visibility</p:attrName>
                                        </p:attrNameLst>
                                      </p:cBhvr>
                                      <p:to>
                                        <p:strVal val="visible"/>
                                      </p:to>
                                    </p:set>
                                    <p:animEffect transition="in" filter="fade">
                                      <p:cBhvr>
                                        <p:cTn id="62" dur="500"/>
                                        <p:tgtEl>
                                          <p:spTgt spid="171023"/>
                                        </p:tgtEl>
                                      </p:cBhvr>
                                    </p:animEffect>
                                  </p:childTnLst>
                                </p:cTn>
                              </p:par>
                              <p:par>
                                <p:cTn id="63" presetID="10" presetClass="entr" presetSubtype="0" fill="hold" nodeType="withEffect">
                                  <p:stCondLst>
                                    <p:cond delay="0"/>
                                  </p:stCondLst>
                                  <p:childTnLst>
                                    <p:set>
                                      <p:cBhvr>
                                        <p:cTn id="64" dur="1" fill="hold">
                                          <p:stCondLst>
                                            <p:cond delay="0"/>
                                          </p:stCondLst>
                                        </p:cTn>
                                        <p:tgtEl>
                                          <p:spTgt spid="171028"/>
                                        </p:tgtEl>
                                        <p:attrNameLst>
                                          <p:attrName>style.visibility</p:attrName>
                                        </p:attrNameLst>
                                      </p:cBhvr>
                                      <p:to>
                                        <p:strVal val="visible"/>
                                      </p:to>
                                    </p:set>
                                    <p:animEffect transition="in" filter="fade">
                                      <p:cBhvr>
                                        <p:cTn id="65" dur="500"/>
                                        <p:tgtEl>
                                          <p:spTgt spid="171028"/>
                                        </p:tgtEl>
                                      </p:cBhvr>
                                    </p:animEffect>
                                  </p:childTnLst>
                                </p:cTn>
                              </p:par>
                              <p:par>
                                <p:cTn id="66" presetID="10" presetClass="entr" presetSubtype="0" fill="hold" nodeType="withEffect">
                                  <p:stCondLst>
                                    <p:cond delay="0"/>
                                  </p:stCondLst>
                                  <p:childTnLst>
                                    <p:set>
                                      <p:cBhvr>
                                        <p:cTn id="67" dur="1" fill="hold">
                                          <p:stCondLst>
                                            <p:cond delay="0"/>
                                          </p:stCondLst>
                                        </p:cTn>
                                        <p:tgtEl>
                                          <p:spTgt spid="171024"/>
                                        </p:tgtEl>
                                        <p:attrNameLst>
                                          <p:attrName>style.visibility</p:attrName>
                                        </p:attrNameLst>
                                      </p:cBhvr>
                                      <p:to>
                                        <p:strVal val="visible"/>
                                      </p:to>
                                    </p:set>
                                    <p:animEffect transition="in" filter="fade">
                                      <p:cBhvr>
                                        <p:cTn id="68" dur="500"/>
                                        <p:tgtEl>
                                          <p:spTgt spid="171024"/>
                                        </p:tgtEl>
                                      </p:cBhvr>
                                    </p:animEffect>
                                  </p:childTnLst>
                                </p:cTn>
                              </p:par>
                              <p:par>
                                <p:cTn id="69" presetID="10" presetClass="exit" presetSubtype="0" fill="hold" grpId="1" nodeType="withEffect">
                                  <p:stCondLst>
                                    <p:cond delay="0"/>
                                  </p:stCondLst>
                                  <p:childTnLst>
                                    <p:animEffect transition="out" filter="fade">
                                      <p:cBhvr>
                                        <p:cTn id="70" dur="500"/>
                                        <p:tgtEl>
                                          <p:spTgt spid="171030"/>
                                        </p:tgtEl>
                                      </p:cBhvr>
                                    </p:animEffect>
                                    <p:set>
                                      <p:cBhvr>
                                        <p:cTn id="71" dur="1" fill="hold">
                                          <p:stCondLst>
                                            <p:cond delay="499"/>
                                          </p:stCondLst>
                                        </p:cTn>
                                        <p:tgtEl>
                                          <p:spTgt spid="171030"/>
                                        </p:tgtEl>
                                        <p:attrNameLst>
                                          <p:attrName>style.visibility</p:attrName>
                                        </p:attrNameLst>
                                      </p:cBhvr>
                                      <p:to>
                                        <p:strVal val="hidden"/>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42" presetClass="path" presetSubtype="0" accel="50000" decel="50000" fill="hold" nodeType="clickEffect">
                                  <p:stCondLst>
                                    <p:cond delay="0"/>
                                  </p:stCondLst>
                                  <p:childTnLst>
                                    <p:animMotion origin="layout" path="M -0.34375 0.36208 L -0.34375 0.69503 " pathEditMode="relative" rAng="0" ptsTypes="AA">
                                      <p:cBhvr>
                                        <p:cTn id="75" dur="2000" fill="hold"/>
                                        <p:tgtEl>
                                          <p:spTgt spid="171034"/>
                                        </p:tgtEl>
                                        <p:attrNameLst>
                                          <p:attrName>ppt_x</p:attrName>
                                          <p:attrName>ppt_y</p:attrName>
                                        </p:attrNameLst>
                                      </p:cBhvr>
                                      <p:rCtr x="0" y="16647"/>
                                    </p:animMotion>
                                  </p:childTnLst>
                                </p:cTn>
                              </p:par>
                              <p:par>
                                <p:cTn id="76" presetID="42" presetClass="path" presetSubtype="0" accel="50000" decel="50000" fill="hold" nodeType="withEffect">
                                  <p:stCondLst>
                                    <p:cond delay="0"/>
                                  </p:stCondLst>
                                  <p:childTnLst>
                                    <p:animMotion origin="layout" path="M -3.33333E-6 0.33294 L -3.33333E-6 0.66589 " pathEditMode="relative" rAng="0" ptsTypes="AA">
                                      <p:cBhvr>
                                        <p:cTn id="77" dur="2000" fill="hold"/>
                                        <p:tgtEl>
                                          <p:spTgt spid="171035"/>
                                        </p:tgtEl>
                                        <p:attrNameLst>
                                          <p:attrName>ppt_x</p:attrName>
                                          <p:attrName>ppt_y</p:attrName>
                                        </p:attrNameLst>
                                      </p:cBhvr>
                                      <p:rCtr x="0" y="16647"/>
                                    </p:animMotion>
                                  </p:childTnLst>
                                </p:cTn>
                              </p:par>
                              <p:par>
                                <p:cTn id="78" presetID="42" presetClass="path" presetSubtype="0" accel="50000" decel="50000" fill="hold" nodeType="withEffect">
                                  <p:stCondLst>
                                    <p:cond delay="0"/>
                                  </p:stCondLst>
                                  <p:childTnLst>
                                    <p:animMotion origin="layout" path="M 0.30625 0.32879 L 0.30625 0.66174 " pathEditMode="relative" rAng="0" ptsTypes="AA">
                                      <p:cBhvr>
                                        <p:cTn id="79" dur="2000" fill="hold"/>
                                        <p:tgtEl>
                                          <p:spTgt spid="171036"/>
                                        </p:tgtEl>
                                        <p:attrNameLst>
                                          <p:attrName>ppt_x</p:attrName>
                                          <p:attrName>ppt_y</p:attrName>
                                        </p:attrNameLst>
                                      </p:cBhvr>
                                      <p:rCtr x="0" y="166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29" grpId="0" animBg="1"/>
      <p:bldP spid="171029" grpId="1" animBg="1"/>
      <p:bldP spid="171030" grpId="0" animBg="1"/>
      <p:bldP spid="171030" grpId="1" animBg="1"/>
      <p:bldP spid="17103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9" descr="http://www.wadsworth.com/history_d/special_features/image_bank_US/images/maps/9_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0" y="893093"/>
            <a:ext cx="4676809" cy="59436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http://www.wadsworth.com/history_d/special_features/image_bank_US/images/maps/9_1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200" y="914400"/>
            <a:ext cx="4705949" cy="5943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83403"/>
            <a:ext cx="4038600" cy="830997"/>
          </a:xfrm>
          <a:prstGeom prst="rect">
            <a:avLst/>
          </a:prstGeom>
          <a:solidFill>
            <a:srgbClr val="FFCCFF"/>
          </a:solidFill>
          <a:ln>
            <a:solidFill>
              <a:schemeClr val="tx1"/>
            </a:solidFill>
          </a:ln>
        </p:spPr>
        <p:txBody>
          <a:bodyPr wrap="square">
            <a:spAutoFit/>
          </a:bodyPr>
          <a:lstStyle/>
          <a:p>
            <a:pPr algn="ctr">
              <a:lnSpc>
                <a:spcPct val="80000"/>
              </a:lnSpc>
            </a:pPr>
            <a:r>
              <a:rPr lang="en-US" sz="3000" dirty="0">
                <a:latin typeface="Calibri" pitchFamily="34" charset="0"/>
                <a:cs typeface="Calibri" pitchFamily="34" charset="0"/>
              </a:rPr>
              <a:t>In the 1830s, </a:t>
            </a:r>
            <a:r>
              <a:rPr lang="en-US" sz="3000" u="sng" dirty="0">
                <a:latin typeface="Calibri" pitchFamily="34" charset="0"/>
                <a:cs typeface="Calibri" pitchFamily="34" charset="0"/>
              </a:rPr>
              <a:t>railroad construction</a:t>
            </a:r>
            <a:r>
              <a:rPr lang="en-US" sz="3000" dirty="0">
                <a:latin typeface="Calibri" pitchFamily="34" charset="0"/>
                <a:cs typeface="Calibri" pitchFamily="34" charset="0"/>
              </a:rPr>
              <a:t> first began </a:t>
            </a:r>
          </a:p>
        </p:txBody>
      </p:sp>
      <p:pic>
        <p:nvPicPr>
          <p:cNvPr id="13314" name="Picture 2" descr="http://www.lionel.com/products/ProductNavigator/_ProductImages_590/6-11164_71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114800"/>
            <a:ext cx="5223543" cy="26206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76800" y="76200"/>
            <a:ext cx="4126522" cy="1578894"/>
          </a:xfrm>
          <a:prstGeom prst="rect">
            <a:avLst/>
          </a:prstGeom>
          <a:solidFill>
            <a:srgbClr val="FFFFCC"/>
          </a:solidFill>
          <a:ln>
            <a:solidFill>
              <a:schemeClr val="tx1"/>
            </a:solidFill>
          </a:ln>
        </p:spPr>
        <p:txBody>
          <a:bodyPr wrap="square">
            <a:spAutoFit/>
          </a:bodyPr>
          <a:lstStyle/>
          <a:p>
            <a:pPr algn="ctr">
              <a:lnSpc>
                <a:spcPct val="80000"/>
              </a:lnSpc>
            </a:pPr>
            <a:r>
              <a:rPr lang="en-US" sz="3000" dirty="0" smtClean="0">
                <a:latin typeface="Calibri" pitchFamily="34" charset="0"/>
                <a:cs typeface="Calibri" pitchFamily="34" charset="0"/>
              </a:rPr>
              <a:t>The growth of trains was slow because they were expensive and competed with canals, but…</a:t>
            </a:r>
            <a:endParaRPr lang="en-US" sz="3000" dirty="0">
              <a:latin typeface="Calibri" pitchFamily="34" charset="0"/>
              <a:cs typeface="Calibri" pitchFamily="34" charset="0"/>
            </a:endParaRPr>
          </a:p>
        </p:txBody>
      </p:sp>
      <p:sp>
        <p:nvSpPr>
          <p:cNvPr id="8" name="Rectangle 7"/>
          <p:cNvSpPr/>
          <p:nvPr/>
        </p:nvSpPr>
        <p:spPr>
          <a:xfrm>
            <a:off x="4876800" y="1773906"/>
            <a:ext cx="4126522" cy="1578894"/>
          </a:xfrm>
          <a:prstGeom prst="rect">
            <a:avLst/>
          </a:prstGeom>
          <a:solidFill>
            <a:srgbClr val="CCFFFF"/>
          </a:solidFill>
          <a:ln>
            <a:solidFill>
              <a:schemeClr val="tx1"/>
            </a:solidFill>
          </a:ln>
        </p:spPr>
        <p:txBody>
          <a:bodyPr wrap="square">
            <a:spAutoFit/>
          </a:bodyPr>
          <a:lstStyle/>
          <a:p>
            <a:pPr algn="ctr">
              <a:lnSpc>
                <a:spcPct val="80000"/>
              </a:lnSpc>
            </a:pPr>
            <a:r>
              <a:rPr lang="en-US" sz="3000" dirty="0" smtClean="0">
                <a:latin typeface="Calibri" pitchFamily="34" charset="0"/>
                <a:cs typeface="Calibri" pitchFamily="34" charset="0"/>
              </a:rPr>
              <a:t>They were faster than </a:t>
            </a:r>
          </a:p>
          <a:p>
            <a:pPr algn="ctr">
              <a:lnSpc>
                <a:spcPct val="80000"/>
              </a:lnSpc>
            </a:pPr>
            <a:r>
              <a:rPr lang="en-US" sz="3000" dirty="0" smtClean="0">
                <a:latin typeface="Calibri" pitchFamily="34" charset="0"/>
                <a:cs typeface="Calibri" pitchFamily="34" charset="0"/>
              </a:rPr>
              <a:t>roads and canals, could travel in any season, and could go in any direction</a:t>
            </a:r>
            <a:endParaRPr lang="en-US" sz="3000" dirty="0">
              <a:latin typeface="Calibri" pitchFamily="34" charset="0"/>
              <a:cs typeface="Calibri" pitchFamily="34" charset="0"/>
            </a:endParaRPr>
          </a:p>
        </p:txBody>
      </p:sp>
      <p:sp>
        <p:nvSpPr>
          <p:cNvPr id="10" name="Rectangle 9"/>
          <p:cNvSpPr/>
          <p:nvPr/>
        </p:nvSpPr>
        <p:spPr>
          <a:xfrm>
            <a:off x="4876800" y="3505200"/>
            <a:ext cx="4161487" cy="1200329"/>
          </a:xfrm>
          <a:prstGeom prst="rect">
            <a:avLst/>
          </a:prstGeom>
          <a:solidFill>
            <a:srgbClr val="CCFFCC"/>
          </a:solidFill>
          <a:ln>
            <a:solidFill>
              <a:schemeClr val="tx1"/>
            </a:solidFill>
          </a:ln>
        </p:spPr>
        <p:txBody>
          <a:bodyPr wrap="square">
            <a:spAutoFit/>
          </a:bodyPr>
          <a:lstStyle/>
          <a:p>
            <a:pPr algn="ctr">
              <a:lnSpc>
                <a:spcPct val="80000"/>
              </a:lnSpc>
            </a:pPr>
            <a:r>
              <a:rPr lang="en-US" sz="3000" dirty="0" smtClean="0">
                <a:latin typeface="Calibri" pitchFamily="34" charset="0"/>
                <a:cs typeface="Calibri" pitchFamily="34" charset="0"/>
              </a:rPr>
              <a:t>By </a:t>
            </a:r>
            <a:r>
              <a:rPr lang="en-US" sz="3000" dirty="0" smtClean="0">
                <a:solidFill>
                  <a:srgbClr val="FF0000"/>
                </a:solidFill>
                <a:latin typeface="Calibri" pitchFamily="34" charset="0"/>
                <a:cs typeface="Calibri" pitchFamily="34" charset="0"/>
              </a:rPr>
              <a:t>1860, railroads were the dominant means of transportation</a:t>
            </a:r>
            <a:r>
              <a:rPr lang="en-US" sz="3000" dirty="0" smtClean="0">
                <a:latin typeface="Calibri" pitchFamily="34" charset="0"/>
                <a:cs typeface="Calibri" pitchFamily="34" charset="0"/>
              </a:rPr>
              <a:t> in America</a:t>
            </a:r>
            <a:endParaRPr lang="en-US" sz="3000" dirty="0">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800" dirty="0" smtClean="0"/>
              <a:t>Essential Question:</a:t>
            </a:r>
          </a:p>
          <a:p>
            <a:pPr marL="0" indent="0">
              <a:buNone/>
            </a:pPr>
            <a:r>
              <a:rPr lang="en-US" sz="2800" dirty="0" smtClean="0"/>
              <a:t>- What is Manifest Destiny and how does it relate to westward expansion?</a:t>
            </a:r>
            <a:endParaRPr lang="en-US" sz="2800" dirty="0"/>
          </a:p>
        </p:txBody>
      </p:sp>
    </p:spTree>
    <p:extLst>
      <p:ext uri="{BB962C8B-B14F-4D97-AF65-F5344CB8AC3E}">
        <p14:creationId xmlns:p14="http://schemas.microsoft.com/office/powerpoint/2010/main" val="29660179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304800" y="152400"/>
            <a:ext cx="8610600" cy="890588"/>
          </a:xfrm>
          <a:prstGeom prst="rect">
            <a:avLst/>
          </a:prstGeom>
          <a:solidFill>
            <a:srgbClr val="CCECFF"/>
          </a:solidFill>
          <a:ln w="9525">
            <a:solidFill>
              <a:schemeClr val="tx1"/>
            </a:solidFill>
            <a:miter lim="800000"/>
            <a:headEnd/>
            <a:tailEnd/>
          </a:ln>
        </p:spPr>
        <p:txBody>
          <a:bodyPr>
            <a:spAutoFit/>
          </a:bodyPr>
          <a:lstStyle>
            <a:lvl1pPr>
              <a:spcBef>
                <a:spcPct val="20000"/>
              </a:spcBef>
              <a:buClr>
                <a:schemeClr val="accent1"/>
              </a:buClr>
              <a:buFont typeface="Arial" charset="0"/>
              <a:buChar char="■"/>
              <a:defRPr kumimoji="1" sz="4000">
                <a:solidFill>
                  <a:schemeClr val="tx1"/>
                </a:solidFill>
                <a:latin typeface="Arial" charset="0"/>
              </a:defRPr>
            </a:lvl1pPr>
            <a:lvl2pPr marL="742950" indent="-285750">
              <a:spcBef>
                <a:spcPct val="20000"/>
              </a:spcBef>
              <a:buFont typeface="Arial" charset="0"/>
              <a:buChar char="–"/>
              <a:defRPr kumimoji="1" sz="4000">
                <a:solidFill>
                  <a:schemeClr val="tx1"/>
                </a:solidFill>
                <a:latin typeface="Arial" charset="0"/>
              </a:defRPr>
            </a:lvl2pPr>
            <a:lvl3pPr marL="1143000" indent="-228600">
              <a:spcBef>
                <a:spcPct val="20000"/>
              </a:spcBef>
              <a:buChar char="•"/>
              <a:defRPr kumimoji="1" sz="4000">
                <a:solidFill>
                  <a:schemeClr val="tx1"/>
                </a:solidFill>
                <a:latin typeface="Arial" charset="0"/>
              </a:defRPr>
            </a:lvl3pPr>
            <a:lvl4pPr marL="1600200" indent="-228600">
              <a:spcBef>
                <a:spcPct val="20000"/>
              </a:spcBef>
              <a:buChar char="•"/>
              <a:defRPr kumimoji="1" sz="4000">
                <a:solidFill>
                  <a:schemeClr val="tx1"/>
                </a:solidFill>
                <a:latin typeface="Arial" charset="0"/>
              </a:defRPr>
            </a:lvl4pPr>
            <a:lvl5pPr marL="2057400" indent="-228600">
              <a:spcBef>
                <a:spcPct val="20000"/>
              </a:spcBef>
              <a:buChar char="•"/>
              <a:defRPr kumimoji="1" sz="4000">
                <a:solidFill>
                  <a:schemeClr val="tx1"/>
                </a:solidFill>
                <a:latin typeface="Arial" charset="0"/>
              </a:defRPr>
            </a:lvl5pPr>
            <a:lvl6pPr marL="2514600" indent="-228600" eaLnBrk="0" fontAlgn="base" hangingPunct="0">
              <a:spcBef>
                <a:spcPct val="20000"/>
              </a:spcBef>
              <a:spcAft>
                <a:spcPct val="0"/>
              </a:spcAft>
              <a:buChar char="•"/>
              <a:defRPr kumimoji="1" sz="4000">
                <a:solidFill>
                  <a:schemeClr val="tx1"/>
                </a:solidFill>
                <a:latin typeface="Arial" charset="0"/>
              </a:defRPr>
            </a:lvl6pPr>
            <a:lvl7pPr marL="2971800" indent="-228600" eaLnBrk="0" fontAlgn="base" hangingPunct="0">
              <a:spcBef>
                <a:spcPct val="20000"/>
              </a:spcBef>
              <a:spcAft>
                <a:spcPct val="0"/>
              </a:spcAft>
              <a:buChar char="•"/>
              <a:defRPr kumimoji="1" sz="4000">
                <a:solidFill>
                  <a:schemeClr val="tx1"/>
                </a:solidFill>
                <a:latin typeface="Arial" charset="0"/>
              </a:defRPr>
            </a:lvl7pPr>
            <a:lvl8pPr marL="3429000" indent="-228600" eaLnBrk="0" fontAlgn="base" hangingPunct="0">
              <a:spcBef>
                <a:spcPct val="20000"/>
              </a:spcBef>
              <a:spcAft>
                <a:spcPct val="0"/>
              </a:spcAft>
              <a:buChar char="•"/>
              <a:defRPr kumimoji="1" sz="4000">
                <a:solidFill>
                  <a:schemeClr val="tx1"/>
                </a:solidFill>
                <a:latin typeface="Arial" charset="0"/>
              </a:defRPr>
            </a:lvl8pPr>
            <a:lvl9pPr marL="3886200" indent="-228600" eaLnBrk="0" fontAlgn="base" hangingPunct="0">
              <a:spcBef>
                <a:spcPct val="20000"/>
              </a:spcBef>
              <a:spcAft>
                <a:spcPct val="0"/>
              </a:spcAft>
              <a:buChar char="•"/>
              <a:defRPr kumimoji="1" sz="4000">
                <a:solidFill>
                  <a:schemeClr val="tx1"/>
                </a:solidFill>
                <a:latin typeface="Arial" charset="0"/>
              </a:defRPr>
            </a:lvl9pPr>
          </a:lstStyle>
          <a:p>
            <a:pPr algn="ctr">
              <a:lnSpc>
                <a:spcPct val="80000"/>
              </a:lnSpc>
              <a:spcBef>
                <a:spcPct val="0"/>
              </a:spcBef>
              <a:buClrTx/>
              <a:buFontTx/>
              <a:buNone/>
            </a:pPr>
            <a:r>
              <a:rPr kumimoji="0" lang="en-US" altLang="en-US" sz="3200" dirty="0" smtClean="0">
                <a:solidFill>
                  <a:srgbClr val="000000"/>
                </a:solidFill>
                <a:latin typeface="Calibri" pitchFamily="34" charset="0"/>
                <a:ea typeface="Calibri" pitchFamily="34" charset="0"/>
                <a:cs typeface="Calibri" pitchFamily="34" charset="0"/>
              </a:rPr>
              <a:t>Monroe &amp; the Republicans in Congress promoted nationalism &amp; American unity in three ways:</a:t>
            </a:r>
          </a:p>
        </p:txBody>
      </p:sp>
      <p:sp>
        <p:nvSpPr>
          <p:cNvPr id="5" name="Rectangle 4"/>
          <p:cNvSpPr>
            <a:spLocks noChangeArrowheads="1"/>
          </p:cNvSpPr>
          <p:nvPr/>
        </p:nvSpPr>
        <p:spPr bwMode="auto">
          <a:xfrm>
            <a:off x="76200" y="1066800"/>
            <a:ext cx="35052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charset="0"/>
              <a:buChar char="■"/>
              <a:defRPr kumimoji="1" sz="4000">
                <a:solidFill>
                  <a:schemeClr val="tx1"/>
                </a:solidFill>
                <a:latin typeface="Arial" charset="0"/>
              </a:defRPr>
            </a:lvl1pPr>
            <a:lvl2pPr marL="742950" indent="-285750">
              <a:spcBef>
                <a:spcPct val="20000"/>
              </a:spcBef>
              <a:buFont typeface="Arial" charset="0"/>
              <a:buChar char="–"/>
              <a:defRPr kumimoji="1" sz="4000">
                <a:solidFill>
                  <a:schemeClr val="tx1"/>
                </a:solidFill>
                <a:latin typeface="Arial" charset="0"/>
              </a:defRPr>
            </a:lvl2pPr>
            <a:lvl3pPr marL="1143000" indent="-228600">
              <a:spcBef>
                <a:spcPct val="20000"/>
              </a:spcBef>
              <a:buChar char="•"/>
              <a:defRPr kumimoji="1" sz="4000">
                <a:solidFill>
                  <a:schemeClr val="tx1"/>
                </a:solidFill>
                <a:latin typeface="Arial" charset="0"/>
              </a:defRPr>
            </a:lvl3pPr>
            <a:lvl4pPr marL="1600200" indent="-228600">
              <a:spcBef>
                <a:spcPct val="20000"/>
              </a:spcBef>
              <a:buChar char="•"/>
              <a:defRPr kumimoji="1" sz="4000">
                <a:solidFill>
                  <a:schemeClr val="tx1"/>
                </a:solidFill>
                <a:latin typeface="Arial" charset="0"/>
              </a:defRPr>
            </a:lvl4pPr>
            <a:lvl5pPr marL="2057400" indent="-228600">
              <a:spcBef>
                <a:spcPct val="20000"/>
              </a:spcBef>
              <a:buChar char="•"/>
              <a:defRPr kumimoji="1" sz="4000">
                <a:solidFill>
                  <a:schemeClr val="tx1"/>
                </a:solidFill>
                <a:latin typeface="Arial" charset="0"/>
              </a:defRPr>
            </a:lvl5pPr>
            <a:lvl6pPr marL="2514600" indent="-228600" eaLnBrk="0" fontAlgn="base" hangingPunct="0">
              <a:spcBef>
                <a:spcPct val="20000"/>
              </a:spcBef>
              <a:spcAft>
                <a:spcPct val="0"/>
              </a:spcAft>
              <a:buChar char="•"/>
              <a:defRPr kumimoji="1" sz="4000">
                <a:solidFill>
                  <a:schemeClr val="tx1"/>
                </a:solidFill>
                <a:latin typeface="Arial" charset="0"/>
              </a:defRPr>
            </a:lvl6pPr>
            <a:lvl7pPr marL="2971800" indent="-228600" eaLnBrk="0" fontAlgn="base" hangingPunct="0">
              <a:spcBef>
                <a:spcPct val="20000"/>
              </a:spcBef>
              <a:spcAft>
                <a:spcPct val="0"/>
              </a:spcAft>
              <a:buChar char="•"/>
              <a:defRPr kumimoji="1" sz="4000">
                <a:solidFill>
                  <a:schemeClr val="tx1"/>
                </a:solidFill>
                <a:latin typeface="Arial" charset="0"/>
              </a:defRPr>
            </a:lvl7pPr>
            <a:lvl8pPr marL="3429000" indent="-228600" eaLnBrk="0" fontAlgn="base" hangingPunct="0">
              <a:spcBef>
                <a:spcPct val="20000"/>
              </a:spcBef>
              <a:spcAft>
                <a:spcPct val="0"/>
              </a:spcAft>
              <a:buChar char="•"/>
              <a:defRPr kumimoji="1" sz="4000">
                <a:solidFill>
                  <a:schemeClr val="tx1"/>
                </a:solidFill>
                <a:latin typeface="Arial" charset="0"/>
              </a:defRPr>
            </a:lvl8pPr>
            <a:lvl9pPr marL="3886200" indent="-228600" eaLnBrk="0" fontAlgn="base" hangingPunct="0">
              <a:spcBef>
                <a:spcPct val="20000"/>
              </a:spcBef>
              <a:spcAft>
                <a:spcPct val="0"/>
              </a:spcAft>
              <a:buChar char="•"/>
              <a:defRPr kumimoji="1" sz="4000">
                <a:solidFill>
                  <a:schemeClr val="tx1"/>
                </a:solidFill>
                <a:latin typeface="Arial" charset="0"/>
              </a:defRPr>
            </a:lvl9pPr>
          </a:lstStyle>
          <a:p>
            <a:pPr algn="ctr">
              <a:lnSpc>
                <a:spcPct val="80000"/>
              </a:lnSpc>
              <a:spcBef>
                <a:spcPct val="10000"/>
              </a:spcBef>
              <a:buClrTx/>
              <a:buFontTx/>
              <a:buNone/>
            </a:pPr>
            <a:r>
              <a:rPr kumimoji="0" lang="en-US" altLang="en-US" sz="3100" u="sng" smtClean="0">
                <a:solidFill>
                  <a:srgbClr val="CC0000"/>
                </a:solidFill>
                <a:latin typeface="Calibri" pitchFamily="34" charset="0"/>
                <a:ea typeface="Calibri" pitchFamily="34" charset="0"/>
                <a:cs typeface="Calibri" pitchFamily="34" charset="0"/>
              </a:rPr>
              <a:t>Government</a:t>
            </a:r>
            <a:r>
              <a:rPr kumimoji="0" lang="en-US" altLang="en-US" sz="3100" smtClean="0">
                <a:solidFill>
                  <a:srgbClr val="CC0000"/>
                </a:solidFill>
                <a:latin typeface="Calibri" pitchFamily="34" charset="0"/>
                <a:ea typeface="Calibri" pitchFamily="34" charset="0"/>
                <a:cs typeface="Calibri" pitchFamily="34" charset="0"/>
              </a:rPr>
              <a:t>: Increase the power of the national gov’t over the states</a:t>
            </a:r>
          </a:p>
        </p:txBody>
      </p:sp>
      <p:sp>
        <p:nvSpPr>
          <p:cNvPr id="10" name="Rectangle 9"/>
          <p:cNvSpPr>
            <a:spLocks noChangeArrowheads="1"/>
          </p:cNvSpPr>
          <p:nvPr/>
        </p:nvSpPr>
        <p:spPr bwMode="auto">
          <a:xfrm>
            <a:off x="76200" y="2667000"/>
            <a:ext cx="35052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charset="0"/>
              <a:buChar char="■"/>
              <a:defRPr kumimoji="1" sz="4000">
                <a:solidFill>
                  <a:schemeClr val="tx1"/>
                </a:solidFill>
                <a:latin typeface="Arial" charset="0"/>
              </a:defRPr>
            </a:lvl1pPr>
            <a:lvl2pPr marL="742950" indent="-285750">
              <a:spcBef>
                <a:spcPct val="20000"/>
              </a:spcBef>
              <a:buFont typeface="Arial" charset="0"/>
              <a:buChar char="–"/>
              <a:defRPr kumimoji="1" sz="4000">
                <a:solidFill>
                  <a:schemeClr val="tx1"/>
                </a:solidFill>
                <a:latin typeface="Arial" charset="0"/>
              </a:defRPr>
            </a:lvl2pPr>
            <a:lvl3pPr marL="1143000" indent="-228600">
              <a:spcBef>
                <a:spcPct val="20000"/>
              </a:spcBef>
              <a:buChar char="•"/>
              <a:defRPr kumimoji="1" sz="4000">
                <a:solidFill>
                  <a:schemeClr val="tx1"/>
                </a:solidFill>
                <a:latin typeface="Arial" charset="0"/>
              </a:defRPr>
            </a:lvl3pPr>
            <a:lvl4pPr marL="1600200" indent="-228600">
              <a:spcBef>
                <a:spcPct val="20000"/>
              </a:spcBef>
              <a:buChar char="•"/>
              <a:defRPr kumimoji="1" sz="4000">
                <a:solidFill>
                  <a:schemeClr val="tx1"/>
                </a:solidFill>
                <a:latin typeface="Arial" charset="0"/>
              </a:defRPr>
            </a:lvl4pPr>
            <a:lvl5pPr marL="2057400" indent="-228600">
              <a:spcBef>
                <a:spcPct val="20000"/>
              </a:spcBef>
              <a:buChar char="•"/>
              <a:defRPr kumimoji="1" sz="4000">
                <a:solidFill>
                  <a:schemeClr val="tx1"/>
                </a:solidFill>
                <a:latin typeface="Arial" charset="0"/>
              </a:defRPr>
            </a:lvl5pPr>
            <a:lvl6pPr marL="2514600" indent="-228600" eaLnBrk="0" fontAlgn="base" hangingPunct="0">
              <a:spcBef>
                <a:spcPct val="20000"/>
              </a:spcBef>
              <a:spcAft>
                <a:spcPct val="0"/>
              </a:spcAft>
              <a:buChar char="•"/>
              <a:defRPr kumimoji="1" sz="4000">
                <a:solidFill>
                  <a:schemeClr val="tx1"/>
                </a:solidFill>
                <a:latin typeface="Arial" charset="0"/>
              </a:defRPr>
            </a:lvl6pPr>
            <a:lvl7pPr marL="2971800" indent="-228600" eaLnBrk="0" fontAlgn="base" hangingPunct="0">
              <a:spcBef>
                <a:spcPct val="20000"/>
              </a:spcBef>
              <a:spcAft>
                <a:spcPct val="0"/>
              </a:spcAft>
              <a:buChar char="•"/>
              <a:defRPr kumimoji="1" sz="4000">
                <a:solidFill>
                  <a:schemeClr val="tx1"/>
                </a:solidFill>
                <a:latin typeface="Arial" charset="0"/>
              </a:defRPr>
            </a:lvl7pPr>
            <a:lvl8pPr marL="3429000" indent="-228600" eaLnBrk="0" fontAlgn="base" hangingPunct="0">
              <a:spcBef>
                <a:spcPct val="20000"/>
              </a:spcBef>
              <a:spcAft>
                <a:spcPct val="0"/>
              </a:spcAft>
              <a:buChar char="•"/>
              <a:defRPr kumimoji="1" sz="4000">
                <a:solidFill>
                  <a:schemeClr val="tx1"/>
                </a:solidFill>
                <a:latin typeface="Arial" charset="0"/>
              </a:defRPr>
            </a:lvl8pPr>
            <a:lvl9pPr marL="3886200" indent="-228600" eaLnBrk="0" fontAlgn="base" hangingPunct="0">
              <a:spcBef>
                <a:spcPct val="20000"/>
              </a:spcBef>
              <a:spcAft>
                <a:spcPct val="0"/>
              </a:spcAft>
              <a:buChar char="•"/>
              <a:defRPr kumimoji="1" sz="4000">
                <a:solidFill>
                  <a:schemeClr val="tx1"/>
                </a:solidFill>
                <a:latin typeface="Arial" charset="0"/>
              </a:defRPr>
            </a:lvl9pPr>
          </a:lstStyle>
          <a:p>
            <a:pPr algn="ctr">
              <a:lnSpc>
                <a:spcPct val="80000"/>
              </a:lnSpc>
              <a:spcBef>
                <a:spcPct val="0"/>
              </a:spcBef>
              <a:buClrTx/>
              <a:buFontTx/>
              <a:buNone/>
            </a:pPr>
            <a:r>
              <a:rPr kumimoji="0" lang="en-US" altLang="en-US" sz="3100" u="sng" dirty="0" smtClean="0">
                <a:solidFill>
                  <a:srgbClr val="0000CC"/>
                </a:solidFill>
                <a:latin typeface="Calibri" pitchFamily="34" charset="0"/>
                <a:ea typeface="Calibri" pitchFamily="34" charset="0"/>
                <a:cs typeface="Calibri" pitchFamily="34" charset="0"/>
              </a:rPr>
              <a:t>Economy</a:t>
            </a:r>
            <a:r>
              <a:rPr kumimoji="0" lang="en-US" altLang="en-US" sz="3100" dirty="0" smtClean="0">
                <a:solidFill>
                  <a:srgbClr val="0000CC"/>
                </a:solidFill>
                <a:latin typeface="Calibri" pitchFamily="34" charset="0"/>
                <a:ea typeface="Calibri" pitchFamily="34" charset="0"/>
                <a:cs typeface="Calibri" pitchFamily="34" charset="0"/>
              </a:rPr>
              <a:t>: Encourage industry and transportation to link the South, North, and West</a:t>
            </a:r>
          </a:p>
        </p:txBody>
      </p:sp>
      <p:sp>
        <p:nvSpPr>
          <p:cNvPr id="47109" name="Rectangle 10"/>
          <p:cNvSpPr>
            <a:spLocks noChangeArrowheads="1"/>
          </p:cNvSpPr>
          <p:nvPr/>
        </p:nvSpPr>
        <p:spPr bwMode="auto">
          <a:xfrm>
            <a:off x="76200" y="4724400"/>
            <a:ext cx="35052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charset="0"/>
              <a:buChar char="■"/>
              <a:defRPr kumimoji="1" sz="4000">
                <a:solidFill>
                  <a:schemeClr val="tx1"/>
                </a:solidFill>
                <a:latin typeface="Arial" charset="0"/>
              </a:defRPr>
            </a:lvl1pPr>
            <a:lvl2pPr marL="742950" indent="-285750">
              <a:spcBef>
                <a:spcPct val="20000"/>
              </a:spcBef>
              <a:buFont typeface="Arial" charset="0"/>
              <a:buChar char="–"/>
              <a:defRPr kumimoji="1" sz="4000">
                <a:solidFill>
                  <a:schemeClr val="tx1"/>
                </a:solidFill>
                <a:latin typeface="Arial" charset="0"/>
              </a:defRPr>
            </a:lvl2pPr>
            <a:lvl3pPr marL="1143000" indent="-228600">
              <a:spcBef>
                <a:spcPct val="20000"/>
              </a:spcBef>
              <a:buChar char="•"/>
              <a:defRPr kumimoji="1" sz="4000">
                <a:solidFill>
                  <a:schemeClr val="tx1"/>
                </a:solidFill>
                <a:latin typeface="Arial" charset="0"/>
              </a:defRPr>
            </a:lvl3pPr>
            <a:lvl4pPr marL="1600200" indent="-228600">
              <a:spcBef>
                <a:spcPct val="20000"/>
              </a:spcBef>
              <a:buChar char="•"/>
              <a:defRPr kumimoji="1" sz="4000">
                <a:solidFill>
                  <a:schemeClr val="tx1"/>
                </a:solidFill>
                <a:latin typeface="Arial" charset="0"/>
              </a:defRPr>
            </a:lvl4pPr>
            <a:lvl5pPr marL="2057400" indent="-228600">
              <a:spcBef>
                <a:spcPct val="20000"/>
              </a:spcBef>
              <a:buChar char="•"/>
              <a:defRPr kumimoji="1" sz="4000">
                <a:solidFill>
                  <a:schemeClr val="tx1"/>
                </a:solidFill>
                <a:latin typeface="Arial" charset="0"/>
              </a:defRPr>
            </a:lvl5pPr>
            <a:lvl6pPr marL="2514600" indent="-228600" eaLnBrk="0" fontAlgn="base" hangingPunct="0">
              <a:spcBef>
                <a:spcPct val="20000"/>
              </a:spcBef>
              <a:spcAft>
                <a:spcPct val="0"/>
              </a:spcAft>
              <a:buChar char="•"/>
              <a:defRPr kumimoji="1" sz="4000">
                <a:solidFill>
                  <a:schemeClr val="tx1"/>
                </a:solidFill>
                <a:latin typeface="Arial" charset="0"/>
              </a:defRPr>
            </a:lvl6pPr>
            <a:lvl7pPr marL="2971800" indent="-228600" eaLnBrk="0" fontAlgn="base" hangingPunct="0">
              <a:spcBef>
                <a:spcPct val="20000"/>
              </a:spcBef>
              <a:spcAft>
                <a:spcPct val="0"/>
              </a:spcAft>
              <a:buChar char="•"/>
              <a:defRPr kumimoji="1" sz="4000">
                <a:solidFill>
                  <a:schemeClr val="tx1"/>
                </a:solidFill>
                <a:latin typeface="Arial" charset="0"/>
              </a:defRPr>
            </a:lvl7pPr>
            <a:lvl8pPr marL="3429000" indent="-228600" eaLnBrk="0" fontAlgn="base" hangingPunct="0">
              <a:spcBef>
                <a:spcPct val="20000"/>
              </a:spcBef>
              <a:spcAft>
                <a:spcPct val="0"/>
              </a:spcAft>
              <a:buChar char="•"/>
              <a:defRPr kumimoji="1" sz="4000">
                <a:solidFill>
                  <a:schemeClr val="tx1"/>
                </a:solidFill>
                <a:latin typeface="Arial" charset="0"/>
              </a:defRPr>
            </a:lvl8pPr>
            <a:lvl9pPr marL="3886200" indent="-228600" eaLnBrk="0" fontAlgn="base" hangingPunct="0">
              <a:spcBef>
                <a:spcPct val="20000"/>
              </a:spcBef>
              <a:spcAft>
                <a:spcPct val="0"/>
              </a:spcAft>
              <a:buChar char="•"/>
              <a:defRPr kumimoji="1" sz="4000">
                <a:solidFill>
                  <a:schemeClr val="tx1"/>
                </a:solidFill>
                <a:latin typeface="Arial" charset="0"/>
              </a:defRPr>
            </a:lvl9pPr>
          </a:lstStyle>
          <a:p>
            <a:pPr algn="ctr">
              <a:lnSpc>
                <a:spcPct val="80000"/>
              </a:lnSpc>
              <a:spcBef>
                <a:spcPct val="0"/>
              </a:spcBef>
              <a:buClrTx/>
              <a:buFontTx/>
              <a:buNone/>
            </a:pPr>
            <a:r>
              <a:rPr kumimoji="0" lang="en-US" altLang="en-US" sz="3100" u="sng" dirty="0" smtClean="0">
                <a:solidFill>
                  <a:srgbClr val="660066"/>
                </a:solidFill>
                <a:latin typeface="Calibri" pitchFamily="34" charset="0"/>
                <a:ea typeface="Calibri" pitchFamily="34" charset="0"/>
                <a:cs typeface="Calibri" pitchFamily="34" charset="0"/>
              </a:rPr>
              <a:t>Foreign Policy</a:t>
            </a:r>
            <a:r>
              <a:rPr kumimoji="0" lang="en-US" altLang="en-US" sz="3100" dirty="0" smtClean="0">
                <a:solidFill>
                  <a:srgbClr val="660066"/>
                </a:solidFill>
                <a:latin typeface="Calibri" pitchFamily="34" charset="0"/>
                <a:ea typeface="Calibri" pitchFamily="34" charset="0"/>
                <a:cs typeface="Calibri" pitchFamily="34" charset="0"/>
              </a:rPr>
              <a:t>: Expanding America’s borders and increasing America’s role in world affairs </a:t>
            </a:r>
          </a:p>
        </p:txBody>
      </p:sp>
      <p:sp>
        <p:nvSpPr>
          <p:cNvPr id="6" name="Rectangle 5"/>
          <p:cNvSpPr>
            <a:spLocks noChangeArrowheads="1"/>
          </p:cNvSpPr>
          <p:nvPr/>
        </p:nvSpPr>
        <p:spPr bwMode="auto">
          <a:xfrm>
            <a:off x="3581400" y="1147763"/>
            <a:ext cx="5486400" cy="1677987"/>
          </a:xfrm>
          <a:prstGeom prst="rect">
            <a:avLst/>
          </a:prstGeom>
          <a:solidFill>
            <a:srgbClr val="FFCCFF"/>
          </a:solidFill>
          <a:ln w="9525">
            <a:solidFill>
              <a:schemeClr val="tx1"/>
            </a:solidFill>
            <a:miter lim="800000"/>
            <a:headEnd/>
            <a:tailEnd/>
          </a:ln>
        </p:spPr>
        <p:txBody>
          <a:bodyPr>
            <a:spAutoFit/>
          </a:bodyPr>
          <a:lstStyle>
            <a:lvl1pPr>
              <a:spcBef>
                <a:spcPct val="20000"/>
              </a:spcBef>
              <a:buClr>
                <a:schemeClr val="accent1"/>
              </a:buClr>
              <a:buFont typeface="Arial" charset="0"/>
              <a:buChar char="■"/>
              <a:defRPr kumimoji="1" sz="4000">
                <a:solidFill>
                  <a:schemeClr val="tx1"/>
                </a:solidFill>
                <a:latin typeface="Arial" charset="0"/>
              </a:defRPr>
            </a:lvl1pPr>
            <a:lvl2pPr marL="742950" indent="-285750">
              <a:spcBef>
                <a:spcPct val="20000"/>
              </a:spcBef>
              <a:buFont typeface="Arial" charset="0"/>
              <a:buChar char="–"/>
              <a:defRPr kumimoji="1" sz="4000">
                <a:solidFill>
                  <a:schemeClr val="tx1"/>
                </a:solidFill>
                <a:latin typeface="Arial" charset="0"/>
              </a:defRPr>
            </a:lvl2pPr>
            <a:lvl3pPr marL="1143000" indent="-228600">
              <a:spcBef>
                <a:spcPct val="20000"/>
              </a:spcBef>
              <a:buChar char="•"/>
              <a:defRPr kumimoji="1" sz="4000">
                <a:solidFill>
                  <a:schemeClr val="tx1"/>
                </a:solidFill>
                <a:latin typeface="Arial" charset="0"/>
              </a:defRPr>
            </a:lvl3pPr>
            <a:lvl4pPr marL="1600200" indent="-228600">
              <a:spcBef>
                <a:spcPct val="20000"/>
              </a:spcBef>
              <a:buChar char="•"/>
              <a:defRPr kumimoji="1" sz="4000">
                <a:solidFill>
                  <a:schemeClr val="tx1"/>
                </a:solidFill>
                <a:latin typeface="Arial" charset="0"/>
              </a:defRPr>
            </a:lvl4pPr>
            <a:lvl5pPr marL="2057400" indent="-228600">
              <a:spcBef>
                <a:spcPct val="20000"/>
              </a:spcBef>
              <a:buChar char="•"/>
              <a:defRPr kumimoji="1" sz="4000">
                <a:solidFill>
                  <a:schemeClr val="tx1"/>
                </a:solidFill>
                <a:latin typeface="Arial" charset="0"/>
              </a:defRPr>
            </a:lvl5pPr>
            <a:lvl6pPr marL="2514600" indent="-228600" eaLnBrk="0" fontAlgn="base" hangingPunct="0">
              <a:spcBef>
                <a:spcPct val="20000"/>
              </a:spcBef>
              <a:spcAft>
                <a:spcPct val="0"/>
              </a:spcAft>
              <a:buChar char="•"/>
              <a:defRPr kumimoji="1" sz="4000">
                <a:solidFill>
                  <a:schemeClr val="tx1"/>
                </a:solidFill>
                <a:latin typeface="Arial" charset="0"/>
              </a:defRPr>
            </a:lvl6pPr>
            <a:lvl7pPr marL="2971800" indent="-228600" eaLnBrk="0" fontAlgn="base" hangingPunct="0">
              <a:spcBef>
                <a:spcPct val="20000"/>
              </a:spcBef>
              <a:spcAft>
                <a:spcPct val="0"/>
              </a:spcAft>
              <a:buChar char="•"/>
              <a:defRPr kumimoji="1" sz="4000">
                <a:solidFill>
                  <a:schemeClr val="tx1"/>
                </a:solidFill>
                <a:latin typeface="Arial" charset="0"/>
              </a:defRPr>
            </a:lvl7pPr>
            <a:lvl8pPr marL="3429000" indent="-228600" eaLnBrk="0" fontAlgn="base" hangingPunct="0">
              <a:spcBef>
                <a:spcPct val="20000"/>
              </a:spcBef>
              <a:spcAft>
                <a:spcPct val="0"/>
              </a:spcAft>
              <a:buChar char="•"/>
              <a:defRPr kumimoji="1" sz="4000">
                <a:solidFill>
                  <a:schemeClr val="tx1"/>
                </a:solidFill>
                <a:latin typeface="Arial" charset="0"/>
              </a:defRPr>
            </a:lvl8pPr>
            <a:lvl9pPr marL="3886200" indent="-228600" eaLnBrk="0" fontAlgn="base" hangingPunct="0">
              <a:spcBef>
                <a:spcPct val="20000"/>
              </a:spcBef>
              <a:spcAft>
                <a:spcPct val="0"/>
              </a:spcAft>
              <a:buChar char="•"/>
              <a:defRPr kumimoji="1" sz="4000">
                <a:solidFill>
                  <a:schemeClr val="tx1"/>
                </a:solidFill>
                <a:latin typeface="Arial" charset="0"/>
              </a:defRPr>
            </a:lvl9pPr>
          </a:lstStyle>
          <a:p>
            <a:pPr algn="ctr">
              <a:lnSpc>
                <a:spcPct val="80000"/>
              </a:lnSpc>
              <a:spcBef>
                <a:spcPct val="0"/>
              </a:spcBef>
              <a:buClrTx/>
              <a:buSzPct val="90000"/>
              <a:buFont typeface="Arial" charset="0"/>
              <a:buNone/>
            </a:pPr>
            <a:r>
              <a:rPr lang="en-US" altLang="en-US" sz="3200" smtClean="0">
                <a:solidFill>
                  <a:srgbClr val="000000"/>
                </a:solidFill>
                <a:latin typeface="Calibri" pitchFamily="34" charset="0"/>
                <a:ea typeface="Calibri" pitchFamily="34" charset="0"/>
                <a:cs typeface="Calibri" pitchFamily="34" charset="0"/>
              </a:rPr>
              <a:t>After the War of 1812, Americans flooded  into the West; By 1840 over </a:t>
            </a:r>
            <a:r>
              <a:rPr lang="en-US" altLang="en-US" sz="3200" baseline="16000" smtClean="0">
                <a:solidFill>
                  <a:srgbClr val="000000"/>
                </a:solidFill>
                <a:latin typeface="Calibri" pitchFamily="34" charset="0"/>
                <a:ea typeface="Calibri" pitchFamily="34" charset="0"/>
                <a:cs typeface="Calibri" pitchFamily="34" charset="0"/>
              </a:rPr>
              <a:t>1</a:t>
            </a:r>
            <a:r>
              <a:rPr lang="en-US" altLang="en-US" sz="3200" smtClean="0">
                <a:solidFill>
                  <a:srgbClr val="000000"/>
                </a:solidFill>
                <a:latin typeface="Calibri" pitchFamily="34" charset="0"/>
                <a:ea typeface="Calibri" pitchFamily="34" charset="0"/>
                <a:cs typeface="Calibri" pitchFamily="34" charset="0"/>
              </a:rPr>
              <a:t>/</a:t>
            </a:r>
            <a:r>
              <a:rPr lang="en-US" altLang="en-US" sz="3200" baseline="-6000" smtClean="0">
                <a:solidFill>
                  <a:srgbClr val="000000"/>
                </a:solidFill>
                <a:latin typeface="Calibri" pitchFamily="34" charset="0"/>
                <a:ea typeface="Calibri" pitchFamily="34" charset="0"/>
                <a:cs typeface="Calibri" pitchFamily="34" charset="0"/>
              </a:rPr>
              <a:t>3</a:t>
            </a:r>
            <a:r>
              <a:rPr lang="en-US" altLang="en-US" sz="3200" smtClean="0">
                <a:solidFill>
                  <a:srgbClr val="000000"/>
                </a:solidFill>
                <a:latin typeface="Calibri" pitchFamily="34" charset="0"/>
                <a:ea typeface="Calibri" pitchFamily="34" charset="0"/>
                <a:cs typeface="Calibri" pitchFamily="34" charset="0"/>
              </a:rPr>
              <a:t> of the population lived in the West</a:t>
            </a:r>
          </a:p>
        </p:txBody>
      </p:sp>
      <p:pic>
        <p:nvPicPr>
          <p:cNvPr id="12" name="Picture 4" descr="United_States_1819-12-18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895600"/>
            <a:ext cx="5638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p:cNvSpPr>
            <a:spLocks noChangeArrowheads="1"/>
          </p:cNvSpPr>
          <p:nvPr/>
        </p:nvSpPr>
        <p:spPr bwMode="auto">
          <a:xfrm>
            <a:off x="152400" y="1163638"/>
            <a:ext cx="3352800" cy="1274762"/>
          </a:xfrm>
          <a:prstGeom prst="rect">
            <a:avLst/>
          </a:prstGeom>
          <a:solidFill>
            <a:srgbClr val="CCFFCC"/>
          </a:solidFill>
          <a:ln w="12700">
            <a:solidFill>
              <a:schemeClr val="tx1"/>
            </a:solidFill>
            <a:miter lim="800000"/>
            <a:headEnd/>
            <a:tailEnd/>
          </a:ln>
        </p:spPr>
        <p:txBody>
          <a:bodyPr>
            <a:spAutoFit/>
          </a:bodyPr>
          <a:lstStyle>
            <a:lvl1pPr>
              <a:spcBef>
                <a:spcPct val="20000"/>
              </a:spcBef>
              <a:buClr>
                <a:schemeClr val="accent1"/>
              </a:buClr>
              <a:buFont typeface="Arial" charset="0"/>
              <a:buChar char="■"/>
              <a:defRPr kumimoji="1" sz="4000">
                <a:solidFill>
                  <a:schemeClr val="tx1"/>
                </a:solidFill>
                <a:latin typeface="Arial" charset="0"/>
              </a:defRPr>
            </a:lvl1pPr>
            <a:lvl2pPr marL="742950" indent="-285750">
              <a:spcBef>
                <a:spcPct val="20000"/>
              </a:spcBef>
              <a:buFont typeface="Arial" charset="0"/>
              <a:buChar char="–"/>
              <a:defRPr kumimoji="1" sz="4000">
                <a:solidFill>
                  <a:schemeClr val="tx1"/>
                </a:solidFill>
                <a:latin typeface="Arial" charset="0"/>
              </a:defRPr>
            </a:lvl2pPr>
            <a:lvl3pPr marL="1143000" indent="-228600">
              <a:spcBef>
                <a:spcPct val="20000"/>
              </a:spcBef>
              <a:buChar char="•"/>
              <a:defRPr kumimoji="1" sz="4000">
                <a:solidFill>
                  <a:schemeClr val="tx1"/>
                </a:solidFill>
                <a:latin typeface="Arial" charset="0"/>
              </a:defRPr>
            </a:lvl3pPr>
            <a:lvl4pPr marL="1600200" indent="-228600">
              <a:spcBef>
                <a:spcPct val="20000"/>
              </a:spcBef>
              <a:buChar char="•"/>
              <a:defRPr kumimoji="1" sz="4000">
                <a:solidFill>
                  <a:schemeClr val="tx1"/>
                </a:solidFill>
                <a:latin typeface="Arial" charset="0"/>
              </a:defRPr>
            </a:lvl4pPr>
            <a:lvl5pPr marL="2057400" indent="-228600">
              <a:spcBef>
                <a:spcPct val="20000"/>
              </a:spcBef>
              <a:buChar char="•"/>
              <a:defRPr kumimoji="1" sz="4000">
                <a:solidFill>
                  <a:schemeClr val="tx1"/>
                </a:solidFill>
                <a:latin typeface="Arial" charset="0"/>
              </a:defRPr>
            </a:lvl5pPr>
            <a:lvl6pPr marL="2514600" indent="-228600" eaLnBrk="0" fontAlgn="base" hangingPunct="0">
              <a:spcBef>
                <a:spcPct val="20000"/>
              </a:spcBef>
              <a:spcAft>
                <a:spcPct val="0"/>
              </a:spcAft>
              <a:buChar char="•"/>
              <a:defRPr kumimoji="1" sz="4000">
                <a:solidFill>
                  <a:schemeClr val="tx1"/>
                </a:solidFill>
                <a:latin typeface="Arial" charset="0"/>
              </a:defRPr>
            </a:lvl6pPr>
            <a:lvl7pPr marL="2971800" indent="-228600" eaLnBrk="0" fontAlgn="base" hangingPunct="0">
              <a:spcBef>
                <a:spcPct val="20000"/>
              </a:spcBef>
              <a:spcAft>
                <a:spcPct val="0"/>
              </a:spcAft>
              <a:buChar char="•"/>
              <a:defRPr kumimoji="1" sz="4000">
                <a:solidFill>
                  <a:schemeClr val="tx1"/>
                </a:solidFill>
                <a:latin typeface="Arial" charset="0"/>
              </a:defRPr>
            </a:lvl7pPr>
            <a:lvl8pPr marL="3429000" indent="-228600" eaLnBrk="0" fontAlgn="base" hangingPunct="0">
              <a:spcBef>
                <a:spcPct val="20000"/>
              </a:spcBef>
              <a:spcAft>
                <a:spcPct val="0"/>
              </a:spcAft>
              <a:buChar char="•"/>
              <a:defRPr kumimoji="1" sz="4000">
                <a:solidFill>
                  <a:schemeClr val="tx1"/>
                </a:solidFill>
                <a:latin typeface="Arial" charset="0"/>
              </a:defRPr>
            </a:lvl8pPr>
            <a:lvl9pPr marL="3886200" indent="-228600" eaLnBrk="0" fontAlgn="base" hangingPunct="0">
              <a:spcBef>
                <a:spcPct val="20000"/>
              </a:spcBef>
              <a:spcAft>
                <a:spcPct val="0"/>
              </a:spcAft>
              <a:buChar char="•"/>
              <a:defRPr kumimoji="1" sz="4000">
                <a:solidFill>
                  <a:schemeClr val="tx1"/>
                </a:solidFill>
                <a:latin typeface="Arial" charset="0"/>
              </a:defRPr>
            </a:lvl9pPr>
          </a:lstStyle>
          <a:p>
            <a:pPr algn="ctr">
              <a:lnSpc>
                <a:spcPct val="80000"/>
              </a:lnSpc>
              <a:spcBef>
                <a:spcPct val="0"/>
              </a:spcBef>
              <a:buClrTx/>
              <a:buFontTx/>
              <a:buNone/>
            </a:pPr>
            <a:r>
              <a:rPr lang="en-US" altLang="en-US" sz="3200" dirty="0" smtClean="0">
                <a:solidFill>
                  <a:srgbClr val="FF0000"/>
                </a:solidFill>
                <a:latin typeface="Calibri" pitchFamily="34" charset="0"/>
                <a:ea typeface="Calibri" pitchFamily="34" charset="0"/>
                <a:cs typeface="Calibri" pitchFamily="34" charset="0"/>
              </a:rPr>
              <a:t>Congress quickly admitted 5 new states to the Union</a:t>
            </a:r>
          </a:p>
        </p:txBody>
      </p:sp>
      <p:sp>
        <p:nvSpPr>
          <p:cNvPr id="15" name="AutoShape 7"/>
          <p:cNvSpPr>
            <a:spLocks noChangeArrowheads="1"/>
          </p:cNvSpPr>
          <p:nvPr/>
        </p:nvSpPr>
        <p:spPr bwMode="auto">
          <a:xfrm>
            <a:off x="3581400" y="2901950"/>
            <a:ext cx="2743200" cy="466725"/>
          </a:xfrm>
          <a:prstGeom prst="wedgeRectCallout">
            <a:avLst>
              <a:gd name="adj1" fmla="val 86972"/>
              <a:gd name="adj2" fmla="val 268227"/>
            </a:avLst>
          </a:prstGeom>
          <a:solidFill>
            <a:srgbClr val="FFCC99"/>
          </a:solidFill>
          <a:ln w="12700">
            <a:solidFill>
              <a:schemeClr val="tx1"/>
            </a:solidFill>
            <a:miter lim="800000"/>
            <a:headEnd/>
            <a:tailEnd/>
          </a:ln>
        </p:spPr>
        <p:txBody>
          <a:bodyPr/>
          <a:lstStyle>
            <a:lvl1pPr>
              <a:spcBef>
                <a:spcPct val="20000"/>
              </a:spcBef>
              <a:buClr>
                <a:schemeClr val="accent1"/>
              </a:buClr>
              <a:buFont typeface="Arial" charset="0"/>
              <a:buChar char="■"/>
              <a:defRPr kumimoji="1" sz="4000">
                <a:solidFill>
                  <a:schemeClr val="tx1"/>
                </a:solidFill>
                <a:latin typeface="Arial" charset="0"/>
              </a:defRPr>
            </a:lvl1pPr>
            <a:lvl2pPr marL="742950" indent="-285750">
              <a:spcBef>
                <a:spcPct val="20000"/>
              </a:spcBef>
              <a:buFont typeface="Arial" charset="0"/>
              <a:buChar char="–"/>
              <a:defRPr kumimoji="1" sz="4000">
                <a:solidFill>
                  <a:schemeClr val="tx1"/>
                </a:solidFill>
                <a:latin typeface="Arial" charset="0"/>
              </a:defRPr>
            </a:lvl2pPr>
            <a:lvl3pPr marL="1143000" indent="-228600">
              <a:spcBef>
                <a:spcPct val="20000"/>
              </a:spcBef>
              <a:buChar char="•"/>
              <a:defRPr kumimoji="1" sz="4000">
                <a:solidFill>
                  <a:schemeClr val="tx1"/>
                </a:solidFill>
                <a:latin typeface="Arial" charset="0"/>
              </a:defRPr>
            </a:lvl3pPr>
            <a:lvl4pPr marL="1600200" indent="-228600">
              <a:spcBef>
                <a:spcPct val="20000"/>
              </a:spcBef>
              <a:buChar char="•"/>
              <a:defRPr kumimoji="1" sz="4000">
                <a:solidFill>
                  <a:schemeClr val="tx1"/>
                </a:solidFill>
                <a:latin typeface="Arial" charset="0"/>
              </a:defRPr>
            </a:lvl4pPr>
            <a:lvl5pPr marL="2057400" indent="-228600">
              <a:spcBef>
                <a:spcPct val="20000"/>
              </a:spcBef>
              <a:buChar char="•"/>
              <a:defRPr kumimoji="1" sz="4000">
                <a:solidFill>
                  <a:schemeClr val="tx1"/>
                </a:solidFill>
                <a:latin typeface="Arial" charset="0"/>
              </a:defRPr>
            </a:lvl5pPr>
            <a:lvl6pPr marL="2514600" indent="-228600" eaLnBrk="0" fontAlgn="base" hangingPunct="0">
              <a:spcBef>
                <a:spcPct val="20000"/>
              </a:spcBef>
              <a:spcAft>
                <a:spcPct val="0"/>
              </a:spcAft>
              <a:buChar char="•"/>
              <a:defRPr kumimoji="1" sz="4000">
                <a:solidFill>
                  <a:schemeClr val="tx1"/>
                </a:solidFill>
                <a:latin typeface="Arial" charset="0"/>
              </a:defRPr>
            </a:lvl6pPr>
            <a:lvl7pPr marL="2971800" indent="-228600" eaLnBrk="0" fontAlgn="base" hangingPunct="0">
              <a:spcBef>
                <a:spcPct val="20000"/>
              </a:spcBef>
              <a:spcAft>
                <a:spcPct val="0"/>
              </a:spcAft>
              <a:buChar char="•"/>
              <a:defRPr kumimoji="1" sz="4000">
                <a:solidFill>
                  <a:schemeClr val="tx1"/>
                </a:solidFill>
                <a:latin typeface="Arial" charset="0"/>
              </a:defRPr>
            </a:lvl7pPr>
            <a:lvl8pPr marL="3429000" indent="-228600" eaLnBrk="0" fontAlgn="base" hangingPunct="0">
              <a:spcBef>
                <a:spcPct val="20000"/>
              </a:spcBef>
              <a:spcAft>
                <a:spcPct val="0"/>
              </a:spcAft>
              <a:buChar char="•"/>
              <a:defRPr kumimoji="1" sz="4000">
                <a:solidFill>
                  <a:schemeClr val="tx1"/>
                </a:solidFill>
                <a:latin typeface="Arial" charset="0"/>
              </a:defRPr>
            </a:lvl8pPr>
            <a:lvl9pPr marL="3886200" indent="-228600" eaLnBrk="0" fontAlgn="base" hangingPunct="0">
              <a:spcBef>
                <a:spcPct val="20000"/>
              </a:spcBef>
              <a:spcAft>
                <a:spcPct val="0"/>
              </a:spcAft>
              <a:buChar char="•"/>
              <a:defRPr kumimoji="1" sz="4000">
                <a:solidFill>
                  <a:schemeClr val="tx1"/>
                </a:solidFill>
                <a:latin typeface="Arial" charset="0"/>
              </a:defRPr>
            </a:lvl9pPr>
          </a:lstStyle>
          <a:p>
            <a:pPr algn="ctr">
              <a:lnSpc>
                <a:spcPct val="80000"/>
              </a:lnSpc>
              <a:spcBef>
                <a:spcPct val="0"/>
              </a:spcBef>
              <a:buClrTx/>
              <a:buFontTx/>
              <a:buNone/>
            </a:pPr>
            <a:r>
              <a:rPr lang="en-US" altLang="en-US" sz="3000" smtClean="0">
                <a:solidFill>
                  <a:srgbClr val="000000"/>
                </a:solidFill>
                <a:latin typeface="Calibri" pitchFamily="34" charset="0"/>
                <a:ea typeface="Calibri" pitchFamily="34" charset="0"/>
                <a:cs typeface="Calibri" pitchFamily="34" charset="0"/>
              </a:rPr>
              <a:t>Indiana (1816)</a:t>
            </a:r>
          </a:p>
        </p:txBody>
      </p:sp>
      <p:sp>
        <p:nvSpPr>
          <p:cNvPr id="17" name="AutoShape 9"/>
          <p:cNvSpPr>
            <a:spLocks noChangeArrowheads="1"/>
          </p:cNvSpPr>
          <p:nvPr/>
        </p:nvSpPr>
        <p:spPr bwMode="auto">
          <a:xfrm>
            <a:off x="3581400" y="3438525"/>
            <a:ext cx="2743200" cy="468313"/>
          </a:xfrm>
          <a:prstGeom prst="wedgeRectCallout">
            <a:avLst>
              <a:gd name="adj1" fmla="val 77167"/>
              <a:gd name="adj2" fmla="val 187778"/>
            </a:avLst>
          </a:prstGeom>
          <a:solidFill>
            <a:srgbClr val="FFCCFF"/>
          </a:solidFill>
          <a:ln w="12700">
            <a:solidFill>
              <a:schemeClr val="tx1"/>
            </a:solidFill>
            <a:miter lim="800000"/>
            <a:headEnd/>
            <a:tailEnd/>
          </a:ln>
        </p:spPr>
        <p:txBody>
          <a:bodyPr/>
          <a:lstStyle>
            <a:lvl1pPr>
              <a:spcBef>
                <a:spcPct val="20000"/>
              </a:spcBef>
              <a:buClr>
                <a:schemeClr val="accent1"/>
              </a:buClr>
              <a:buFont typeface="Arial" charset="0"/>
              <a:buChar char="■"/>
              <a:defRPr kumimoji="1" sz="4000">
                <a:solidFill>
                  <a:schemeClr val="tx1"/>
                </a:solidFill>
                <a:latin typeface="Arial" charset="0"/>
              </a:defRPr>
            </a:lvl1pPr>
            <a:lvl2pPr marL="742950" indent="-285750">
              <a:spcBef>
                <a:spcPct val="20000"/>
              </a:spcBef>
              <a:buFont typeface="Arial" charset="0"/>
              <a:buChar char="–"/>
              <a:defRPr kumimoji="1" sz="4000">
                <a:solidFill>
                  <a:schemeClr val="tx1"/>
                </a:solidFill>
                <a:latin typeface="Arial" charset="0"/>
              </a:defRPr>
            </a:lvl2pPr>
            <a:lvl3pPr marL="1143000" indent="-228600">
              <a:spcBef>
                <a:spcPct val="20000"/>
              </a:spcBef>
              <a:buChar char="•"/>
              <a:defRPr kumimoji="1" sz="4000">
                <a:solidFill>
                  <a:schemeClr val="tx1"/>
                </a:solidFill>
                <a:latin typeface="Arial" charset="0"/>
              </a:defRPr>
            </a:lvl3pPr>
            <a:lvl4pPr marL="1600200" indent="-228600">
              <a:spcBef>
                <a:spcPct val="20000"/>
              </a:spcBef>
              <a:buChar char="•"/>
              <a:defRPr kumimoji="1" sz="4000">
                <a:solidFill>
                  <a:schemeClr val="tx1"/>
                </a:solidFill>
                <a:latin typeface="Arial" charset="0"/>
              </a:defRPr>
            </a:lvl4pPr>
            <a:lvl5pPr marL="2057400" indent="-228600">
              <a:spcBef>
                <a:spcPct val="20000"/>
              </a:spcBef>
              <a:buChar char="•"/>
              <a:defRPr kumimoji="1" sz="4000">
                <a:solidFill>
                  <a:schemeClr val="tx1"/>
                </a:solidFill>
                <a:latin typeface="Arial" charset="0"/>
              </a:defRPr>
            </a:lvl5pPr>
            <a:lvl6pPr marL="2514600" indent="-228600" eaLnBrk="0" fontAlgn="base" hangingPunct="0">
              <a:spcBef>
                <a:spcPct val="20000"/>
              </a:spcBef>
              <a:spcAft>
                <a:spcPct val="0"/>
              </a:spcAft>
              <a:buChar char="•"/>
              <a:defRPr kumimoji="1" sz="4000">
                <a:solidFill>
                  <a:schemeClr val="tx1"/>
                </a:solidFill>
                <a:latin typeface="Arial" charset="0"/>
              </a:defRPr>
            </a:lvl6pPr>
            <a:lvl7pPr marL="2971800" indent="-228600" eaLnBrk="0" fontAlgn="base" hangingPunct="0">
              <a:spcBef>
                <a:spcPct val="20000"/>
              </a:spcBef>
              <a:spcAft>
                <a:spcPct val="0"/>
              </a:spcAft>
              <a:buChar char="•"/>
              <a:defRPr kumimoji="1" sz="4000">
                <a:solidFill>
                  <a:schemeClr val="tx1"/>
                </a:solidFill>
                <a:latin typeface="Arial" charset="0"/>
              </a:defRPr>
            </a:lvl7pPr>
            <a:lvl8pPr marL="3429000" indent="-228600" eaLnBrk="0" fontAlgn="base" hangingPunct="0">
              <a:spcBef>
                <a:spcPct val="20000"/>
              </a:spcBef>
              <a:spcAft>
                <a:spcPct val="0"/>
              </a:spcAft>
              <a:buChar char="•"/>
              <a:defRPr kumimoji="1" sz="4000">
                <a:solidFill>
                  <a:schemeClr val="tx1"/>
                </a:solidFill>
                <a:latin typeface="Arial" charset="0"/>
              </a:defRPr>
            </a:lvl8pPr>
            <a:lvl9pPr marL="3886200" indent="-228600" eaLnBrk="0" fontAlgn="base" hangingPunct="0">
              <a:spcBef>
                <a:spcPct val="20000"/>
              </a:spcBef>
              <a:spcAft>
                <a:spcPct val="0"/>
              </a:spcAft>
              <a:buChar char="•"/>
              <a:defRPr kumimoji="1" sz="4000">
                <a:solidFill>
                  <a:schemeClr val="tx1"/>
                </a:solidFill>
                <a:latin typeface="Arial" charset="0"/>
              </a:defRPr>
            </a:lvl9pPr>
          </a:lstStyle>
          <a:p>
            <a:pPr algn="ctr">
              <a:lnSpc>
                <a:spcPct val="80000"/>
              </a:lnSpc>
              <a:spcBef>
                <a:spcPct val="0"/>
              </a:spcBef>
              <a:buClrTx/>
              <a:buFontTx/>
              <a:buNone/>
            </a:pPr>
            <a:r>
              <a:rPr lang="en-US" altLang="en-US" sz="3000" smtClean="0">
                <a:solidFill>
                  <a:srgbClr val="000000"/>
                </a:solidFill>
                <a:latin typeface="Calibri" pitchFamily="34" charset="0"/>
                <a:ea typeface="Calibri" pitchFamily="34" charset="0"/>
                <a:cs typeface="Calibri" pitchFamily="34" charset="0"/>
              </a:rPr>
              <a:t>Illinois (1818)</a:t>
            </a:r>
          </a:p>
        </p:txBody>
      </p:sp>
      <p:sp>
        <p:nvSpPr>
          <p:cNvPr id="18" name="AutoShape 10"/>
          <p:cNvSpPr>
            <a:spLocks noChangeArrowheads="1"/>
          </p:cNvSpPr>
          <p:nvPr/>
        </p:nvSpPr>
        <p:spPr bwMode="auto">
          <a:xfrm>
            <a:off x="3592513" y="4027488"/>
            <a:ext cx="2732087" cy="468312"/>
          </a:xfrm>
          <a:prstGeom prst="wedgeRectCallout">
            <a:avLst>
              <a:gd name="adj1" fmla="val 87213"/>
              <a:gd name="adj2" fmla="val 197611"/>
            </a:avLst>
          </a:prstGeom>
          <a:solidFill>
            <a:srgbClr val="CCCCFF"/>
          </a:solidFill>
          <a:ln w="12700">
            <a:solidFill>
              <a:schemeClr val="tx1"/>
            </a:solidFill>
            <a:miter lim="800000"/>
            <a:headEnd/>
            <a:tailEnd/>
          </a:ln>
        </p:spPr>
        <p:txBody>
          <a:bodyPr/>
          <a:lstStyle>
            <a:lvl1pPr>
              <a:spcBef>
                <a:spcPct val="20000"/>
              </a:spcBef>
              <a:buClr>
                <a:schemeClr val="accent1"/>
              </a:buClr>
              <a:buFont typeface="Arial" charset="0"/>
              <a:buChar char="■"/>
              <a:defRPr kumimoji="1" sz="4000">
                <a:solidFill>
                  <a:schemeClr val="tx1"/>
                </a:solidFill>
                <a:latin typeface="Arial" charset="0"/>
              </a:defRPr>
            </a:lvl1pPr>
            <a:lvl2pPr marL="742950" indent="-285750">
              <a:spcBef>
                <a:spcPct val="20000"/>
              </a:spcBef>
              <a:buFont typeface="Arial" charset="0"/>
              <a:buChar char="–"/>
              <a:defRPr kumimoji="1" sz="4000">
                <a:solidFill>
                  <a:schemeClr val="tx1"/>
                </a:solidFill>
                <a:latin typeface="Arial" charset="0"/>
              </a:defRPr>
            </a:lvl2pPr>
            <a:lvl3pPr marL="1143000" indent="-228600">
              <a:spcBef>
                <a:spcPct val="20000"/>
              </a:spcBef>
              <a:buChar char="•"/>
              <a:defRPr kumimoji="1" sz="4000">
                <a:solidFill>
                  <a:schemeClr val="tx1"/>
                </a:solidFill>
                <a:latin typeface="Arial" charset="0"/>
              </a:defRPr>
            </a:lvl3pPr>
            <a:lvl4pPr marL="1600200" indent="-228600">
              <a:spcBef>
                <a:spcPct val="20000"/>
              </a:spcBef>
              <a:buChar char="•"/>
              <a:defRPr kumimoji="1" sz="4000">
                <a:solidFill>
                  <a:schemeClr val="tx1"/>
                </a:solidFill>
                <a:latin typeface="Arial" charset="0"/>
              </a:defRPr>
            </a:lvl4pPr>
            <a:lvl5pPr marL="2057400" indent="-228600">
              <a:spcBef>
                <a:spcPct val="20000"/>
              </a:spcBef>
              <a:buChar char="•"/>
              <a:defRPr kumimoji="1" sz="4000">
                <a:solidFill>
                  <a:schemeClr val="tx1"/>
                </a:solidFill>
                <a:latin typeface="Arial" charset="0"/>
              </a:defRPr>
            </a:lvl5pPr>
            <a:lvl6pPr marL="2514600" indent="-228600" eaLnBrk="0" fontAlgn="base" hangingPunct="0">
              <a:spcBef>
                <a:spcPct val="20000"/>
              </a:spcBef>
              <a:spcAft>
                <a:spcPct val="0"/>
              </a:spcAft>
              <a:buChar char="•"/>
              <a:defRPr kumimoji="1" sz="4000">
                <a:solidFill>
                  <a:schemeClr val="tx1"/>
                </a:solidFill>
                <a:latin typeface="Arial" charset="0"/>
              </a:defRPr>
            </a:lvl6pPr>
            <a:lvl7pPr marL="2971800" indent="-228600" eaLnBrk="0" fontAlgn="base" hangingPunct="0">
              <a:spcBef>
                <a:spcPct val="20000"/>
              </a:spcBef>
              <a:spcAft>
                <a:spcPct val="0"/>
              </a:spcAft>
              <a:buChar char="•"/>
              <a:defRPr kumimoji="1" sz="4000">
                <a:solidFill>
                  <a:schemeClr val="tx1"/>
                </a:solidFill>
                <a:latin typeface="Arial" charset="0"/>
              </a:defRPr>
            </a:lvl7pPr>
            <a:lvl8pPr marL="3429000" indent="-228600" eaLnBrk="0" fontAlgn="base" hangingPunct="0">
              <a:spcBef>
                <a:spcPct val="20000"/>
              </a:spcBef>
              <a:spcAft>
                <a:spcPct val="0"/>
              </a:spcAft>
              <a:buChar char="•"/>
              <a:defRPr kumimoji="1" sz="4000">
                <a:solidFill>
                  <a:schemeClr val="tx1"/>
                </a:solidFill>
                <a:latin typeface="Arial" charset="0"/>
              </a:defRPr>
            </a:lvl8pPr>
            <a:lvl9pPr marL="3886200" indent="-228600" eaLnBrk="0" fontAlgn="base" hangingPunct="0">
              <a:spcBef>
                <a:spcPct val="20000"/>
              </a:spcBef>
              <a:spcAft>
                <a:spcPct val="0"/>
              </a:spcAft>
              <a:buChar char="•"/>
              <a:defRPr kumimoji="1" sz="4000">
                <a:solidFill>
                  <a:schemeClr val="tx1"/>
                </a:solidFill>
                <a:latin typeface="Arial" charset="0"/>
              </a:defRPr>
            </a:lvl9pPr>
          </a:lstStyle>
          <a:p>
            <a:pPr algn="ctr">
              <a:lnSpc>
                <a:spcPct val="80000"/>
              </a:lnSpc>
              <a:spcBef>
                <a:spcPct val="0"/>
              </a:spcBef>
              <a:buClrTx/>
              <a:buFontTx/>
              <a:buNone/>
            </a:pPr>
            <a:r>
              <a:rPr lang="en-US" altLang="en-US" sz="3000" smtClean="0">
                <a:solidFill>
                  <a:srgbClr val="000000"/>
                </a:solidFill>
                <a:latin typeface="Calibri" pitchFamily="34" charset="0"/>
                <a:ea typeface="Calibri" pitchFamily="34" charset="0"/>
                <a:cs typeface="Calibri" pitchFamily="34" charset="0"/>
              </a:rPr>
              <a:t>Alabama (1819)</a:t>
            </a:r>
          </a:p>
        </p:txBody>
      </p:sp>
      <p:sp>
        <p:nvSpPr>
          <p:cNvPr id="16" name="AutoShape 8"/>
          <p:cNvSpPr>
            <a:spLocks noChangeArrowheads="1"/>
          </p:cNvSpPr>
          <p:nvPr/>
        </p:nvSpPr>
        <p:spPr bwMode="auto">
          <a:xfrm>
            <a:off x="3592513" y="4570413"/>
            <a:ext cx="2971800" cy="468312"/>
          </a:xfrm>
          <a:prstGeom prst="wedgeRectCallout">
            <a:avLst>
              <a:gd name="adj1" fmla="val 65329"/>
              <a:gd name="adj2" fmla="val 110102"/>
            </a:avLst>
          </a:prstGeom>
          <a:solidFill>
            <a:srgbClr val="CCFFFF"/>
          </a:solidFill>
          <a:ln w="12700">
            <a:solidFill>
              <a:schemeClr val="tx1"/>
            </a:solidFill>
            <a:miter lim="800000"/>
            <a:headEnd/>
            <a:tailEnd/>
          </a:ln>
        </p:spPr>
        <p:txBody>
          <a:bodyPr/>
          <a:lstStyle>
            <a:lvl1pPr>
              <a:spcBef>
                <a:spcPct val="20000"/>
              </a:spcBef>
              <a:buClr>
                <a:schemeClr val="accent1"/>
              </a:buClr>
              <a:buFont typeface="Arial" charset="0"/>
              <a:buChar char="■"/>
              <a:defRPr kumimoji="1" sz="4000">
                <a:solidFill>
                  <a:schemeClr val="tx1"/>
                </a:solidFill>
                <a:latin typeface="Arial" charset="0"/>
              </a:defRPr>
            </a:lvl1pPr>
            <a:lvl2pPr marL="742950" indent="-285750">
              <a:spcBef>
                <a:spcPct val="20000"/>
              </a:spcBef>
              <a:buFont typeface="Arial" charset="0"/>
              <a:buChar char="–"/>
              <a:defRPr kumimoji="1" sz="4000">
                <a:solidFill>
                  <a:schemeClr val="tx1"/>
                </a:solidFill>
                <a:latin typeface="Arial" charset="0"/>
              </a:defRPr>
            </a:lvl2pPr>
            <a:lvl3pPr marL="1143000" indent="-228600">
              <a:spcBef>
                <a:spcPct val="20000"/>
              </a:spcBef>
              <a:buChar char="•"/>
              <a:defRPr kumimoji="1" sz="4000">
                <a:solidFill>
                  <a:schemeClr val="tx1"/>
                </a:solidFill>
                <a:latin typeface="Arial" charset="0"/>
              </a:defRPr>
            </a:lvl3pPr>
            <a:lvl4pPr marL="1600200" indent="-228600">
              <a:spcBef>
                <a:spcPct val="20000"/>
              </a:spcBef>
              <a:buChar char="•"/>
              <a:defRPr kumimoji="1" sz="4000">
                <a:solidFill>
                  <a:schemeClr val="tx1"/>
                </a:solidFill>
                <a:latin typeface="Arial" charset="0"/>
              </a:defRPr>
            </a:lvl4pPr>
            <a:lvl5pPr marL="2057400" indent="-228600">
              <a:spcBef>
                <a:spcPct val="20000"/>
              </a:spcBef>
              <a:buChar char="•"/>
              <a:defRPr kumimoji="1" sz="4000">
                <a:solidFill>
                  <a:schemeClr val="tx1"/>
                </a:solidFill>
                <a:latin typeface="Arial" charset="0"/>
              </a:defRPr>
            </a:lvl5pPr>
            <a:lvl6pPr marL="2514600" indent="-228600" eaLnBrk="0" fontAlgn="base" hangingPunct="0">
              <a:spcBef>
                <a:spcPct val="20000"/>
              </a:spcBef>
              <a:spcAft>
                <a:spcPct val="0"/>
              </a:spcAft>
              <a:buChar char="•"/>
              <a:defRPr kumimoji="1" sz="4000">
                <a:solidFill>
                  <a:schemeClr val="tx1"/>
                </a:solidFill>
                <a:latin typeface="Arial" charset="0"/>
              </a:defRPr>
            </a:lvl6pPr>
            <a:lvl7pPr marL="2971800" indent="-228600" eaLnBrk="0" fontAlgn="base" hangingPunct="0">
              <a:spcBef>
                <a:spcPct val="20000"/>
              </a:spcBef>
              <a:spcAft>
                <a:spcPct val="0"/>
              </a:spcAft>
              <a:buChar char="•"/>
              <a:defRPr kumimoji="1" sz="4000">
                <a:solidFill>
                  <a:schemeClr val="tx1"/>
                </a:solidFill>
                <a:latin typeface="Arial" charset="0"/>
              </a:defRPr>
            </a:lvl7pPr>
            <a:lvl8pPr marL="3429000" indent="-228600" eaLnBrk="0" fontAlgn="base" hangingPunct="0">
              <a:spcBef>
                <a:spcPct val="20000"/>
              </a:spcBef>
              <a:spcAft>
                <a:spcPct val="0"/>
              </a:spcAft>
              <a:buChar char="•"/>
              <a:defRPr kumimoji="1" sz="4000">
                <a:solidFill>
                  <a:schemeClr val="tx1"/>
                </a:solidFill>
                <a:latin typeface="Arial" charset="0"/>
              </a:defRPr>
            </a:lvl8pPr>
            <a:lvl9pPr marL="3886200" indent="-228600" eaLnBrk="0" fontAlgn="base" hangingPunct="0">
              <a:spcBef>
                <a:spcPct val="20000"/>
              </a:spcBef>
              <a:spcAft>
                <a:spcPct val="0"/>
              </a:spcAft>
              <a:buChar char="•"/>
              <a:defRPr kumimoji="1" sz="4000">
                <a:solidFill>
                  <a:schemeClr val="tx1"/>
                </a:solidFill>
                <a:latin typeface="Arial" charset="0"/>
              </a:defRPr>
            </a:lvl9pPr>
          </a:lstStyle>
          <a:p>
            <a:pPr algn="ctr">
              <a:lnSpc>
                <a:spcPct val="80000"/>
              </a:lnSpc>
              <a:spcBef>
                <a:spcPct val="0"/>
              </a:spcBef>
              <a:buClrTx/>
              <a:buFontTx/>
              <a:buNone/>
            </a:pPr>
            <a:r>
              <a:rPr lang="en-US" altLang="en-US" sz="3000" smtClean="0">
                <a:solidFill>
                  <a:srgbClr val="000000"/>
                </a:solidFill>
                <a:latin typeface="Calibri" pitchFamily="34" charset="0"/>
                <a:ea typeface="Calibri" pitchFamily="34" charset="0"/>
                <a:cs typeface="Calibri" pitchFamily="34" charset="0"/>
              </a:rPr>
              <a:t>Mississippi (1817)</a:t>
            </a:r>
          </a:p>
        </p:txBody>
      </p:sp>
      <p:sp>
        <p:nvSpPr>
          <p:cNvPr id="19" name="AutoShape 6"/>
          <p:cNvSpPr>
            <a:spLocks noChangeArrowheads="1"/>
          </p:cNvSpPr>
          <p:nvPr/>
        </p:nvSpPr>
        <p:spPr bwMode="auto">
          <a:xfrm>
            <a:off x="3592513" y="5189538"/>
            <a:ext cx="2938462" cy="468312"/>
          </a:xfrm>
          <a:prstGeom prst="wedgeRectCallout">
            <a:avLst>
              <a:gd name="adj1" fmla="val 57676"/>
              <a:gd name="adj2" fmla="val 30690"/>
            </a:avLst>
          </a:prstGeom>
          <a:solidFill>
            <a:srgbClr val="FFFF99"/>
          </a:solidFill>
          <a:ln w="12700">
            <a:solidFill>
              <a:schemeClr val="tx1"/>
            </a:solidFill>
            <a:miter lim="800000"/>
            <a:headEnd/>
            <a:tailEnd/>
          </a:ln>
        </p:spPr>
        <p:txBody>
          <a:bodyPr/>
          <a:lstStyle>
            <a:lvl1pPr>
              <a:spcBef>
                <a:spcPct val="20000"/>
              </a:spcBef>
              <a:buClr>
                <a:schemeClr val="accent1"/>
              </a:buClr>
              <a:buFont typeface="Arial" charset="0"/>
              <a:buChar char="■"/>
              <a:defRPr kumimoji="1" sz="4000">
                <a:solidFill>
                  <a:schemeClr val="tx1"/>
                </a:solidFill>
                <a:latin typeface="Arial" charset="0"/>
              </a:defRPr>
            </a:lvl1pPr>
            <a:lvl2pPr marL="742950" indent="-285750">
              <a:spcBef>
                <a:spcPct val="20000"/>
              </a:spcBef>
              <a:buFont typeface="Arial" charset="0"/>
              <a:buChar char="–"/>
              <a:defRPr kumimoji="1" sz="4000">
                <a:solidFill>
                  <a:schemeClr val="tx1"/>
                </a:solidFill>
                <a:latin typeface="Arial" charset="0"/>
              </a:defRPr>
            </a:lvl2pPr>
            <a:lvl3pPr marL="1143000" indent="-228600">
              <a:spcBef>
                <a:spcPct val="20000"/>
              </a:spcBef>
              <a:buChar char="•"/>
              <a:defRPr kumimoji="1" sz="4000">
                <a:solidFill>
                  <a:schemeClr val="tx1"/>
                </a:solidFill>
                <a:latin typeface="Arial" charset="0"/>
              </a:defRPr>
            </a:lvl3pPr>
            <a:lvl4pPr marL="1600200" indent="-228600">
              <a:spcBef>
                <a:spcPct val="20000"/>
              </a:spcBef>
              <a:buChar char="•"/>
              <a:defRPr kumimoji="1" sz="4000">
                <a:solidFill>
                  <a:schemeClr val="tx1"/>
                </a:solidFill>
                <a:latin typeface="Arial" charset="0"/>
              </a:defRPr>
            </a:lvl4pPr>
            <a:lvl5pPr marL="2057400" indent="-228600">
              <a:spcBef>
                <a:spcPct val="20000"/>
              </a:spcBef>
              <a:buChar char="•"/>
              <a:defRPr kumimoji="1" sz="4000">
                <a:solidFill>
                  <a:schemeClr val="tx1"/>
                </a:solidFill>
                <a:latin typeface="Arial" charset="0"/>
              </a:defRPr>
            </a:lvl5pPr>
            <a:lvl6pPr marL="2514600" indent="-228600" eaLnBrk="0" fontAlgn="base" hangingPunct="0">
              <a:spcBef>
                <a:spcPct val="20000"/>
              </a:spcBef>
              <a:spcAft>
                <a:spcPct val="0"/>
              </a:spcAft>
              <a:buChar char="•"/>
              <a:defRPr kumimoji="1" sz="4000">
                <a:solidFill>
                  <a:schemeClr val="tx1"/>
                </a:solidFill>
                <a:latin typeface="Arial" charset="0"/>
              </a:defRPr>
            </a:lvl6pPr>
            <a:lvl7pPr marL="2971800" indent="-228600" eaLnBrk="0" fontAlgn="base" hangingPunct="0">
              <a:spcBef>
                <a:spcPct val="20000"/>
              </a:spcBef>
              <a:spcAft>
                <a:spcPct val="0"/>
              </a:spcAft>
              <a:buChar char="•"/>
              <a:defRPr kumimoji="1" sz="4000">
                <a:solidFill>
                  <a:schemeClr val="tx1"/>
                </a:solidFill>
                <a:latin typeface="Arial" charset="0"/>
              </a:defRPr>
            </a:lvl7pPr>
            <a:lvl8pPr marL="3429000" indent="-228600" eaLnBrk="0" fontAlgn="base" hangingPunct="0">
              <a:spcBef>
                <a:spcPct val="20000"/>
              </a:spcBef>
              <a:spcAft>
                <a:spcPct val="0"/>
              </a:spcAft>
              <a:buChar char="•"/>
              <a:defRPr kumimoji="1" sz="4000">
                <a:solidFill>
                  <a:schemeClr val="tx1"/>
                </a:solidFill>
                <a:latin typeface="Arial" charset="0"/>
              </a:defRPr>
            </a:lvl8pPr>
            <a:lvl9pPr marL="3886200" indent="-228600" eaLnBrk="0" fontAlgn="base" hangingPunct="0">
              <a:spcBef>
                <a:spcPct val="20000"/>
              </a:spcBef>
              <a:spcAft>
                <a:spcPct val="0"/>
              </a:spcAft>
              <a:buChar char="•"/>
              <a:defRPr kumimoji="1" sz="4000">
                <a:solidFill>
                  <a:schemeClr val="tx1"/>
                </a:solidFill>
                <a:latin typeface="Arial" charset="0"/>
              </a:defRPr>
            </a:lvl9pPr>
          </a:lstStyle>
          <a:p>
            <a:pPr algn="ctr">
              <a:lnSpc>
                <a:spcPct val="80000"/>
              </a:lnSpc>
              <a:spcBef>
                <a:spcPct val="0"/>
              </a:spcBef>
              <a:buClrTx/>
              <a:buFontTx/>
              <a:buNone/>
            </a:pPr>
            <a:r>
              <a:rPr lang="en-US" altLang="en-US" sz="3000" smtClean="0">
                <a:solidFill>
                  <a:srgbClr val="000000"/>
                </a:solidFill>
                <a:latin typeface="Calibri" pitchFamily="34" charset="0"/>
                <a:ea typeface="Calibri" pitchFamily="34" charset="0"/>
                <a:cs typeface="Calibri" pitchFamily="34" charset="0"/>
              </a:rPr>
              <a:t>Louisiana (1812)</a:t>
            </a:r>
          </a:p>
        </p:txBody>
      </p:sp>
      <p:sp>
        <p:nvSpPr>
          <p:cNvPr id="20" name="Rectangle 12"/>
          <p:cNvSpPr>
            <a:spLocks noChangeArrowheads="1"/>
          </p:cNvSpPr>
          <p:nvPr/>
        </p:nvSpPr>
        <p:spPr bwMode="auto">
          <a:xfrm>
            <a:off x="146050" y="2524125"/>
            <a:ext cx="3359150" cy="2062163"/>
          </a:xfrm>
          <a:prstGeom prst="rect">
            <a:avLst/>
          </a:prstGeom>
          <a:solidFill>
            <a:srgbClr val="FFFFCC"/>
          </a:solidFill>
          <a:ln w="12700">
            <a:solidFill>
              <a:schemeClr val="tx1"/>
            </a:solidFill>
            <a:miter lim="800000"/>
            <a:headEnd/>
            <a:tailEnd/>
          </a:ln>
        </p:spPr>
        <p:txBody>
          <a:bodyPr>
            <a:spAutoFit/>
          </a:bodyPr>
          <a:lstStyle>
            <a:lvl1pPr>
              <a:spcBef>
                <a:spcPct val="20000"/>
              </a:spcBef>
              <a:buClr>
                <a:schemeClr val="accent1"/>
              </a:buClr>
              <a:buFont typeface="Arial" charset="0"/>
              <a:buChar char="■"/>
              <a:defRPr kumimoji="1" sz="4000">
                <a:solidFill>
                  <a:schemeClr val="tx1"/>
                </a:solidFill>
                <a:latin typeface="Arial" charset="0"/>
              </a:defRPr>
            </a:lvl1pPr>
            <a:lvl2pPr marL="742950" indent="-285750">
              <a:spcBef>
                <a:spcPct val="20000"/>
              </a:spcBef>
              <a:buFont typeface="Arial" charset="0"/>
              <a:buChar char="–"/>
              <a:defRPr kumimoji="1" sz="4000">
                <a:solidFill>
                  <a:schemeClr val="tx1"/>
                </a:solidFill>
                <a:latin typeface="Arial" charset="0"/>
              </a:defRPr>
            </a:lvl2pPr>
            <a:lvl3pPr marL="1143000" indent="-228600">
              <a:spcBef>
                <a:spcPct val="20000"/>
              </a:spcBef>
              <a:buChar char="•"/>
              <a:defRPr kumimoji="1" sz="4000">
                <a:solidFill>
                  <a:schemeClr val="tx1"/>
                </a:solidFill>
                <a:latin typeface="Arial" charset="0"/>
              </a:defRPr>
            </a:lvl3pPr>
            <a:lvl4pPr marL="1600200" indent="-228600">
              <a:spcBef>
                <a:spcPct val="20000"/>
              </a:spcBef>
              <a:buChar char="•"/>
              <a:defRPr kumimoji="1" sz="4000">
                <a:solidFill>
                  <a:schemeClr val="tx1"/>
                </a:solidFill>
                <a:latin typeface="Arial" charset="0"/>
              </a:defRPr>
            </a:lvl4pPr>
            <a:lvl5pPr marL="2057400" indent="-228600">
              <a:spcBef>
                <a:spcPct val="20000"/>
              </a:spcBef>
              <a:buChar char="•"/>
              <a:defRPr kumimoji="1" sz="4000">
                <a:solidFill>
                  <a:schemeClr val="tx1"/>
                </a:solidFill>
                <a:latin typeface="Arial" charset="0"/>
              </a:defRPr>
            </a:lvl5pPr>
            <a:lvl6pPr marL="2514600" indent="-228600" eaLnBrk="0" fontAlgn="base" hangingPunct="0">
              <a:spcBef>
                <a:spcPct val="20000"/>
              </a:spcBef>
              <a:spcAft>
                <a:spcPct val="0"/>
              </a:spcAft>
              <a:buChar char="•"/>
              <a:defRPr kumimoji="1" sz="4000">
                <a:solidFill>
                  <a:schemeClr val="tx1"/>
                </a:solidFill>
                <a:latin typeface="Arial" charset="0"/>
              </a:defRPr>
            </a:lvl6pPr>
            <a:lvl7pPr marL="2971800" indent="-228600" eaLnBrk="0" fontAlgn="base" hangingPunct="0">
              <a:spcBef>
                <a:spcPct val="20000"/>
              </a:spcBef>
              <a:spcAft>
                <a:spcPct val="0"/>
              </a:spcAft>
              <a:buChar char="•"/>
              <a:defRPr kumimoji="1" sz="4000">
                <a:solidFill>
                  <a:schemeClr val="tx1"/>
                </a:solidFill>
                <a:latin typeface="Arial" charset="0"/>
              </a:defRPr>
            </a:lvl7pPr>
            <a:lvl8pPr marL="3429000" indent="-228600" eaLnBrk="0" fontAlgn="base" hangingPunct="0">
              <a:spcBef>
                <a:spcPct val="20000"/>
              </a:spcBef>
              <a:spcAft>
                <a:spcPct val="0"/>
              </a:spcAft>
              <a:buChar char="•"/>
              <a:defRPr kumimoji="1" sz="4000">
                <a:solidFill>
                  <a:schemeClr val="tx1"/>
                </a:solidFill>
                <a:latin typeface="Arial" charset="0"/>
              </a:defRPr>
            </a:lvl8pPr>
            <a:lvl9pPr marL="3886200" indent="-228600" eaLnBrk="0" fontAlgn="base" hangingPunct="0">
              <a:spcBef>
                <a:spcPct val="20000"/>
              </a:spcBef>
              <a:spcAft>
                <a:spcPct val="0"/>
              </a:spcAft>
              <a:buChar char="•"/>
              <a:defRPr kumimoji="1" sz="4000">
                <a:solidFill>
                  <a:schemeClr val="tx1"/>
                </a:solidFill>
                <a:latin typeface="Arial" charset="0"/>
              </a:defRPr>
            </a:lvl9pPr>
          </a:lstStyle>
          <a:p>
            <a:pPr algn="ctr">
              <a:lnSpc>
                <a:spcPct val="80000"/>
              </a:lnSpc>
              <a:spcBef>
                <a:spcPct val="0"/>
              </a:spcBef>
              <a:buClrTx/>
              <a:buSzPct val="90000"/>
              <a:buFont typeface="Arial" charset="0"/>
              <a:buNone/>
            </a:pPr>
            <a:r>
              <a:rPr lang="en-US" altLang="en-US" sz="3200" dirty="0" smtClean="0">
                <a:solidFill>
                  <a:srgbClr val="000000"/>
                </a:solidFill>
                <a:latin typeface="Calibri" pitchFamily="34" charset="0"/>
                <a:ea typeface="Calibri" pitchFamily="34" charset="0"/>
                <a:cs typeface="Calibri" pitchFamily="34" charset="0"/>
              </a:rPr>
              <a:t>Economic and territorial growth created a need to settle America’s national borders</a:t>
            </a:r>
          </a:p>
        </p:txBody>
      </p:sp>
    </p:spTree>
    <p:extLst>
      <p:ext uri="{BB962C8B-B14F-4D97-AF65-F5344CB8AC3E}">
        <p14:creationId xmlns:p14="http://schemas.microsoft.com/office/powerpoint/2010/main" val="201580461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nodeType="afterGroup">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nodeType="afterGroup">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nodeType="afterGroup">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nodeType="afterGroup">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xit" presetSubtype="0" fill="hold" grpId="1" nodeType="click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6" grpId="0" animBg="1"/>
      <p:bldP spid="13" grpId="0" animBg="1"/>
      <p:bldP spid="15" grpId="0" animBg="1"/>
      <p:bldP spid="15" grpId="1" animBg="1"/>
      <p:bldP spid="17" grpId="0" animBg="1"/>
      <p:bldP spid="17" grpId="1" animBg="1"/>
      <p:bldP spid="18" grpId="0" animBg="1"/>
      <p:bldP spid="18" grpId="1" animBg="1"/>
      <p:bldP spid="16" grpId="0" animBg="1"/>
      <p:bldP spid="16" grpId="1" animBg="1"/>
      <p:bldP spid="19" grpId="0" animBg="1"/>
      <p:bldP spid="19" grpId="1"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4" descr="23106"/>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t="4709" b="11285"/>
          <a:stretch>
            <a:fillRect/>
          </a:stretch>
        </p:blipFill>
        <p:spPr>
          <a:xfrm>
            <a:off x="76200" y="1487488"/>
            <a:ext cx="8991600" cy="5294312"/>
          </a:xfrm>
          <a:noFill/>
        </p:spPr>
      </p:pic>
      <p:sp>
        <p:nvSpPr>
          <p:cNvPr id="48131" name="Rectangle 6"/>
          <p:cNvSpPr>
            <a:spLocks noChangeArrowheads="1"/>
          </p:cNvSpPr>
          <p:nvPr/>
        </p:nvSpPr>
        <p:spPr bwMode="auto">
          <a:xfrm>
            <a:off x="609600" y="96838"/>
            <a:ext cx="8001000" cy="1274762"/>
          </a:xfrm>
          <a:prstGeom prst="rect">
            <a:avLst/>
          </a:prstGeom>
          <a:solidFill>
            <a:srgbClr val="CCFFFF"/>
          </a:solidFill>
          <a:ln w="12700">
            <a:solidFill>
              <a:schemeClr val="tx1"/>
            </a:solidFill>
            <a:miter lim="800000"/>
            <a:headEnd/>
            <a:tailEnd/>
          </a:ln>
        </p:spPr>
        <p:txBody>
          <a:bodyPr>
            <a:spAutoFit/>
          </a:bodyPr>
          <a:lstStyle>
            <a:lvl1pPr>
              <a:spcBef>
                <a:spcPct val="20000"/>
              </a:spcBef>
              <a:buClr>
                <a:schemeClr val="accent1"/>
              </a:buClr>
              <a:buFont typeface="Arial" charset="0"/>
              <a:buChar char="■"/>
              <a:defRPr kumimoji="1" sz="4000">
                <a:solidFill>
                  <a:schemeClr val="tx1"/>
                </a:solidFill>
                <a:latin typeface="Arial" charset="0"/>
              </a:defRPr>
            </a:lvl1pPr>
            <a:lvl2pPr marL="742950" indent="-285750">
              <a:spcBef>
                <a:spcPct val="20000"/>
              </a:spcBef>
              <a:buFont typeface="Arial" charset="0"/>
              <a:buChar char="–"/>
              <a:defRPr kumimoji="1" sz="4000">
                <a:solidFill>
                  <a:schemeClr val="tx1"/>
                </a:solidFill>
                <a:latin typeface="Arial" charset="0"/>
              </a:defRPr>
            </a:lvl2pPr>
            <a:lvl3pPr marL="1143000" indent="-228600">
              <a:spcBef>
                <a:spcPct val="20000"/>
              </a:spcBef>
              <a:buChar char="•"/>
              <a:defRPr kumimoji="1" sz="4000">
                <a:solidFill>
                  <a:schemeClr val="tx1"/>
                </a:solidFill>
                <a:latin typeface="Arial" charset="0"/>
              </a:defRPr>
            </a:lvl3pPr>
            <a:lvl4pPr marL="1600200" indent="-228600">
              <a:spcBef>
                <a:spcPct val="20000"/>
              </a:spcBef>
              <a:buChar char="•"/>
              <a:defRPr kumimoji="1" sz="4000">
                <a:solidFill>
                  <a:schemeClr val="tx1"/>
                </a:solidFill>
                <a:latin typeface="Arial" charset="0"/>
              </a:defRPr>
            </a:lvl4pPr>
            <a:lvl5pPr marL="2057400" indent="-228600">
              <a:spcBef>
                <a:spcPct val="20000"/>
              </a:spcBef>
              <a:buChar char="•"/>
              <a:defRPr kumimoji="1" sz="4000">
                <a:solidFill>
                  <a:schemeClr val="tx1"/>
                </a:solidFill>
                <a:latin typeface="Arial" charset="0"/>
              </a:defRPr>
            </a:lvl5pPr>
            <a:lvl6pPr marL="2514600" indent="-228600" eaLnBrk="0" fontAlgn="base" hangingPunct="0">
              <a:spcBef>
                <a:spcPct val="20000"/>
              </a:spcBef>
              <a:spcAft>
                <a:spcPct val="0"/>
              </a:spcAft>
              <a:buChar char="•"/>
              <a:defRPr kumimoji="1" sz="4000">
                <a:solidFill>
                  <a:schemeClr val="tx1"/>
                </a:solidFill>
                <a:latin typeface="Arial" charset="0"/>
              </a:defRPr>
            </a:lvl6pPr>
            <a:lvl7pPr marL="2971800" indent="-228600" eaLnBrk="0" fontAlgn="base" hangingPunct="0">
              <a:spcBef>
                <a:spcPct val="20000"/>
              </a:spcBef>
              <a:spcAft>
                <a:spcPct val="0"/>
              </a:spcAft>
              <a:buChar char="•"/>
              <a:defRPr kumimoji="1" sz="4000">
                <a:solidFill>
                  <a:schemeClr val="tx1"/>
                </a:solidFill>
                <a:latin typeface="Arial" charset="0"/>
              </a:defRPr>
            </a:lvl7pPr>
            <a:lvl8pPr marL="3429000" indent="-228600" eaLnBrk="0" fontAlgn="base" hangingPunct="0">
              <a:spcBef>
                <a:spcPct val="20000"/>
              </a:spcBef>
              <a:spcAft>
                <a:spcPct val="0"/>
              </a:spcAft>
              <a:buChar char="•"/>
              <a:defRPr kumimoji="1" sz="4000">
                <a:solidFill>
                  <a:schemeClr val="tx1"/>
                </a:solidFill>
                <a:latin typeface="Arial" charset="0"/>
              </a:defRPr>
            </a:lvl8pPr>
            <a:lvl9pPr marL="3886200" indent="-228600" eaLnBrk="0" fontAlgn="base" hangingPunct="0">
              <a:spcBef>
                <a:spcPct val="20000"/>
              </a:spcBef>
              <a:spcAft>
                <a:spcPct val="0"/>
              </a:spcAft>
              <a:buChar char="•"/>
              <a:defRPr kumimoji="1" sz="4000">
                <a:solidFill>
                  <a:schemeClr val="tx1"/>
                </a:solidFill>
                <a:latin typeface="Arial" charset="0"/>
              </a:defRPr>
            </a:lvl9pPr>
          </a:lstStyle>
          <a:p>
            <a:pPr algn="ctr">
              <a:lnSpc>
                <a:spcPct val="80000"/>
              </a:lnSpc>
              <a:spcBef>
                <a:spcPct val="0"/>
              </a:spcBef>
              <a:buClrTx/>
              <a:buFontTx/>
              <a:buNone/>
            </a:pPr>
            <a:r>
              <a:rPr lang="en-US" altLang="en-US" sz="3200" dirty="0" smtClean="0">
                <a:solidFill>
                  <a:srgbClr val="000000"/>
                </a:solidFill>
                <a:latin typeface="Calibri" pitchFamily="34" charset="0"/>
                <a:ea typeface="Calibri" pitchFamily="34" charset="0"/>
                <a:cs typeface="Calibri" pitchFamily="34" charset="0"/>
              </a:rPr>
              <a:t>President Monroe and his </a:t>
            </a:r>
            <a:r>
              <a:rPr lang="en-US" altLang="en-US" sz="3200" dirty="0" smtClean="0">
                <a:solidFill>
                  <a:srgbClr val="FF0000"/>
                </a:solidFill>
                <a:latin typeface="Calibri" pitchFamily="34" charset="0"/>
                <a:ea typeface="Calibri" pitchFamily="34" charset="0"/>
                <a:cs typeface="Calibri" pitchFamily="34" charset="0"/>
              </a:rPr>
              <a:t>Secretary of State </a:t>
            </a:r>
            <a:br>
              <a:rPr lang="en-US" altLang="en-US" sz="3200" dirty="0" smtClean="0">
                <a:solidFill>
                  <a:srgbClr val="FF0000"/>
                </a:solidFill>
                <a:latin typeface="Calibri" pitchFamily="34" charset="0"/>
                <a:ea typeface="Calibri" pitchFamily="34" charset="0"/>
                <a:cs typeface="Calibri" pitchFamily="34" charset="0"/>
              </a:rPr>
            </a:br>
            <a:r>
              <a:rPr lang="en-US" altLang="en-US" sz="3200" dirty="0" smtClean="0">
                <a:solidFill>
                  <a:srgbClr val="FF0000"/>
                </a:solidFill>
                <a:latin typeface="Calibri" pitchFamily="34" charset="0"/>
                <a:ea typeface="Calibri" pitchFamily="34" charset="0"/>
                <a:cs typeface="Calibri" pitchFamily="34" charset="0"/>
              </a:rPr>
              <a:t>John Quincy Adams</a:t>
            </a:r>
            <a:r>
              <a:rPr lang="en-US" altLang="en-US" sz="3200" dirty="0" smtClean="0">
                <a:solidFill>
                  <a:srgbClr val="000000"/>
                </a:solidFill>
                <a:latin typeface="Calibri" pitchFamily="34" charset="0"/>
                <a:ea typeface="Calibri" pitchFamily="34" charset="0"/>
                <a:cs typeface="Calibri" pitchFamily="34" charset="0"/>
              </a:rPr>
              <a:t> used </a:t>
            </a:r>
            <a:r>
              <a:rPr lang="en-US" altLang="en-US" sz="3200" u="sng" dirty="0" smtClean="0">
                <a:solidFill>
                  <a:srgbClr val="000000"/>
                </a:solidFill>
                <a:latin typeface="Calibri" pitchFamily="34" charset="0"/>
                <a:ea typeface="Calibri" pitchFamily="34" charset="0"/>
                <a:cs typeface="Calibri" pitchFamily="34" charset="0"/>
              </a:rPr>
              <a:t>foreign policy </a:t>
            </a:r>
            <a:r>
              <a:rPr lang="en-US" altLang="en-US" sz="3200" dirty="0" smtClean="0">
                <a:solidFill>
                  <a:srgbClr val="000000"/>
                </a:solidFill>
                <a:latin typeface="Calibri" pitchFamily="34" charset="0"/>
                <a:ea typeface="Calibri" pitchFamily="34" charset="0"/>
                <a:cs typeface="Calibri" pitchFamily="34" charset="0"/>
              </a:rPr>
              <a:t/>
            </a:r>
            <a:br>
              <a:rPr lang="en-US" altLang="en-US" sz="3200" dirty="0" smtClean="0">
                <a:solidFill>
                  <a:srgbClr val="000000"/>
                </a:solidFill>
                <a:latin typeface="Calibri" pitchFamily="34" charset="0"/>
                <a:ea typeface="Calibri" pitchFamily="34" charset="0"/>
                <a:cs typeface="Calibri" pitchFamily="34" charset="0"/>
              </a:rPr>
            </a:br>
            <a:r>
              <a:rPr lang="en-US" altLang="en-US" sz="3200" dirty="0" smtClean="0">
                <a:solidFill>
                  <a:srgbClr val="000000"/>
                </a:solidFill>
                <a:latin typeface="Calibri" pitchFamily="34" charset="0"/>
                <a:ea typeface="Calibri" pitchFamily="34" charset="0"/>
                <a:cs typeface="Calibri" pitchFamily="34" charset="0"/>
              </a:rPr>
              <a:t>to promote </a:t>
            </a:r>
            <a:r>
              <a:rPr lang="en-US" altLang="en-US" sz="3200" dirty="0" smtClean="0">
                <a:solidFill>
                  <a:srgbClr val="FF0000"/>
                </a:solidFill>
                <a:latin typeface="Calibri" pitchFamily="34" charset="0"/>
                <a:ea typeface="Calibri" pitchFamily="34" charset="0"/>
                <a:cs typeface="Calibri" pitchFamily="34" charset="0"/>
              </a:rPr>
              <a:t>nationalism &amp; territorial expansion </a:t>
            </a:r>
          </a:p>
        </p:txBody>
      </p:sp>
      <p:sp>
        <p:nvSpPr>
          <p:cNvPr id="9" name="AutoShape 8"/>
          <p:cNvSpPr>
            <a:spLocks noChangeArrowheads="1"/>
          </p:cNvSpPr>
          <p:nvPr/>
        </p:nvSpPr>
        <p:spPr bwMode="auto">
          <a:xfrm>
            <a:off x="152400" y="5410200"/>
            <a:ext cx="4152900" cy="1219200"/>
          </a:xfrm>
          <a:prstGeom prst="wedgeRectCallout">
            <a:avLst>
              <a:gd name="adj1" fmla="val 28458"/>
              <a:gd name="adj2" fmla="val 1097"/>
            </a:avLst>
          </a:prstGeom>
          <a:solidFill>
            <a:srgbClr val="FFCCFF"/>
          </a:solidFill>
          <a:ln w="12700">
            <a:solidFill>
              <a:schemeClr val="tx1"/>
            </a:solidFill>
            <a:miter lim="800000"/>
            <a:headEnd/>
            <a:tailEnd/>
          </a:ln>
        </p:spPr>
        <p:txBody>
          <a:bodyPr/>
          <a:lstStyle>
            <a:lvl1pPr>
              <a:spcBef>
                <a:spcPct val="20000"/>
              </a:spcBef>
              <a:buClr>
                <a:schemeClr val="accent1"/>
              </a:buClr>
              <a:buFont typeface="Arial" charset="0"/>
              <a:buChar char="■"/>
              <a:defRPr kumimoji="1" sz="4000">
                <a:solidFill>
                  <a:schemeClr val="tx1"/>
                </a:solidFill>
                <a:latin typeface="Arial" charset="0"/>
              </a:defRPr>
            </a:lvl1pPr>
            <a:lvl2pPr marL="742950" indent="-285750">
              <a:spcBef>
                <a:spcPct val="20000"/>
              </a:spcBef>
              <a:buFont typeface="Arial" charset="0"/>
              <a:buChar char="–"/>
              <a:defRPr kumimoji="1" sz="4000">
                <a:solidFill>
                  <a:schemeClr val="tx1"/>
                </a:solidFill>
                <a:latin typeface="Arial" charset="0"/>
              </a:defRPr>
            </a:lvl2pPr>
            <a:lvl3pPr marL="1143000" indent="-228600">
              <a:spcBef>
                <a:spcPct val="20000"/>
              </a:spcBef>
              <a:buChar char="•"/>
              <a:defRPr kumimoji="1" sz="4000">
                <a:solidFill>
                  <a:schemeClr val="tx1"/>
                </a:solidFill>
                <a:latin typeface="Arial" charset="0"/>
              </a:defRPr>
            </a:lvl3pPr>
            <a:lvl4pPr marL="1600200" indent="-228600">
              <a:spcBef>
                <a:spcPct val="20000"/>
              </a:spcBef>
              <a:buChar char="•"/>
              <a:defRPr kumimoji="1" sz="4000">
                <a:solidFill>
                  <a:schemeClr val="tx1"/>
                </a:solidFill>
                <a:latin typeface="Arial" charset="0"/>
              </a:defRPr>
            </a:lvl4pPr>
            <a:lvl5pPr marL="2057400" indent="-228600">
              <a:spcBef>
                <a:spcPct val="20000"/>
              </a:spcBef>
              <a:buChar char="•"/>
              <a:defRPr kumimoji="1" sz="4000">
                <a:solidFill>
                  <a:schemeClr val="tx1"/>
                </a:solidFill>
                <a:latin typeface="Arial" charset="0"/>
              </a:defRPr>
            </a:lvl5pPr>
            <a:lvl6pPr marL="2514600" indent="-228600" eaLnBrk="0" fontAlgn="base" hangingPunct="0">
              <a:spcBef>
                <a:spcPct val="20000"/>
              </a:spcBef>
              <a:spcAft>
                <a:spcPct val="0"/>
              </a:spcAft>
              <a:buChar char="•"/>
              <a:defRPr kumimoji="1" sz="4000">
                <a:solidFill>
                  <a:schemeClr val="tx1"/>
                </a:solidFill>
                <a:latin typeface="Arial" charset="0"/>
              </a:defRPr>
            </a:lvl6pPr>
            <a:lvl7pPr marL="2971800" indent="-228600" eaLnBrk="0" fontAlgn="base" hangingPunct="0">
              <a:spcBef>
                <a:spcPct val="20000"/>
              </a:spcBef>
              <a:spcAft>
                <a:spcPct val="0"/>
              </a:spcAft>
              <a:buChar char="•"/>
              <a:defRPr kumimoji="1" sz="4000">
                <a:solidFill>
                  <a:schemeClr val="tx1"/>
                </a:solidFill>
                <a:latin typeface="Arial" charset="0"/>
              </a:defRPr>
            </a:lvl7pPr>
            <a:lvl8pPr marL="3429000" indent="-228600" eaLnBrk="0" fontAlgn="base" hangingPunct="0">
              <a:spcBef>
                <a:spcPct val="20000"/>
              </a:spcBef>
              <a:spcAft>
                <a:spcPct val="0"/>
              </a:spcAft>
              <a:buChar char="•"/>
              <a:defRPr kumimoji="1" sz="4000">
                <a:solidFill>
                  <a:schemeClr val="tx1"/>
                </a:solidFill>
                <a:latin typeface="Arial" charset="0"/>
              </a:defRPr>
            </a:lvl8pPr>
            <a:lvl9pPr marL="3886200" indent="-228600" eaLnBrk="0" fontAlgn="base" hangingPunct="0">
              <a:spcBef>
                <a:spcPct val="20000"/>
              </a:spcBef>
              <a:spcAft>
                <a:spcPct val="0"/>
              </a:spcAft>
              <a:buChar char="•"/>
              <a:defRPr kumimoji="1" sz="4000">
                <a:solidFill>
                  <a:schemeClr val="tx1"/>
                </a:solidFill>
                <a:latin typeface="Arial" charset="0"/>
              </a:defRPr>
            </a:lvl9pPr>
          </a:lstStyle>
          <a:p>
            <a:pPr algn="ctr">
              <a:lnSpc>
                <a:spcPct val="80000"/>
              </a:lnSpc>
              <a:spcBef>
                <a:spcPct val="0"/>
              </a:spcBef>
              <a:buClrTx/>
              <a:buSzPct val="90000"/>
              <a:buNone/>
            </a:pPr>
            <a:r>
              <a:rPr lang="en-US" altLang="en-US" sz="3200" dirty="0" smtClean="0">
                <a:solidFill>
                  <a:srgbClr val="000000"/>
                </a:solidFill>
                <a:latin typeface="Calibri" pitchFamily="34" charset="0"/>
                <a:ea typeface="Calibri" pitchFamily="34" charset="0"/>
                <a:cs typeface="Calibri" pitchFamily="34" charset="0"/>
              </a:rPr>
              <a:t>In </a:t>
            </a:r>
            <a:r>
              <a:rPr lang="en-US" altLang="en-US" sz="3200" dirty="0" smtClean="0">
                <a:solidFill>
                  <a:srgbClr val="FF0000"/>
                </a:solidFill>
                <a:latin typeface="Calibri" pitchFamily="34" charset="0"/>
                <a:ea typeface="Calibri" pitchFamily="34" charset="0"/>
                <a:cs typeface="Calibri" pitchFamily="34" charset="0"/>
              </a:rPr>
              <a:t>1819 the USA gained </a:t>
            </a:r>
            <a:br>
              <a:rPr lang="en-US" altLang="en-US" sz="3200" dirty="0" smtClean="0">
                <a:solidFill>
                  <a:srgbClr val="FF0000"/>
                </a:solidFill>
                <a:latin typeface="Calibri" pitchFamily="34" charset="0"/>
                <a:ea typeface="Calibri" pitchFamily="34" charset="0"/>
                <a:cs typeface="Calibri" pitchFamily="34" charset="0"/>
              </a:rPr>
            </a:br>
            <a:r>
              <a:rPr lang="en-US" altLang="en-US" sz="3200" dirty="0" smtClean="0">
                <a:solidFill>
                  <a:srgbClr val="FF0000"/>
                </a:solidFill>
                <a:latin typeface="Calibri" pitchFamily="34" charset="0"/>
                <a:ea typeface="Calibri" pitchFamily="34" charset="0"/>
                <a:cs typeface="Calibri" pitchFamily="34" charset="0"/>
              </a:rPr>
              <a:t>Florida from Spain with </a:t>
            </a:r>
            <a:br>
              <a:rPr lang="en-US" altLang="en-US" sz="3200" dirty="0" smtClean="0">
                <a:solidFill>
                  <a:srgbClr val="FF0000"/>
                </a:solidFill>
                <a:latin typeface="Calibri" pitchFamily="34" charset="0"/>
                <a:ea typeface="Calibri" pitchFamily="34" charset="0"/>
                <a:cs typeface="Calibri" pitchFamily="34" charset="0"/>
              </a:rPr>
            </a:br>
            <a:r>
              <a:rPr lang="en-US" altLang="en-US" sz="3200" dirty="0" smtClean="0">
                <a:solidFill>
                  <a:srgbClr val="FF0000"/>
                </a:solidFill>
                <a:latin typeface="Calibri" pitchFamily="34" charset="0"/>
                <a:ea typeface="Calibri" pitchFamily="34" charset="0"/>
                <a:cs typeface="Calibri" pitchFamily="34" charset="0"/>
              </a:rPr>
              <a:t>the Adams-</a:t>
            </a:r>
            <a:r>
              <a:rPr lang="en-US" altLang="en-US" sz="3200" dirty="0" err="1" smtClean="0">
                <a:solidFill>
                  <a:srgbClr val="FF0000"/>
                </a:solidFill>
                <a:latin typeface="Calibri" pitchFamily="34" charset="0"/>
                <a:ea typeface="Calibri" pitchFamily="34" charset="0"/>
                <a:cs typeface="Calibri" pitchFamily="34" charset="0"/>
              </a:rPr>
              <a:t>On</a:t>
            </a:r>
            <a:r>
              <a:rPr lang="en-US" sz="2800" dirty="0" err="1">
                <a:solidFill>
                  <a:srgbClr val="FF0000"/>
                </a:solidFill>
              </a:rPr>
              <a:t>í</a:t>
            </a:r>
            <a:r>
              <a:rPr lang="en-US" altLang="en-US" sz="3200" dirty="0" err="1" smtClean="0">
                <a:solidFill>
                  <a:srgbClr val="FF0000"/>
                </a:solidFill>
                <a:latin typeface="Calibri" pitchFamily="34" charset="0"/>
                <a:ea typeface="Calibri" pitchFamily="34" charset="0"/>
                <a:cs typeface="Calibri" pitchFamily="34" charset="0"/>
              </a:rPr>
              <a:t>s</a:t>
            </a:r>
            <a:r>
              <a:rPr lang="en-US" altLang="en-US" sz="3200" dirty="0" smtClean="0">
                <a:solidFill>
                  <a:srgbClr val="FF0000"/>
                </a:solidFill>
                <a:latin typeface="Calibri" pitchFamily="34" charset="0"/>
                <a:ea typeface="Calibri" pitchFamily="34" charset="0"/>
                <a:cs typeface="Calibri" pitchFamily="34" charset="0"/>
              </a:rPr>
              <a:t> Treaty</a:t>
            </a:r>
          </a:p>
        </p:txBody>
      </p:sp>
      <p:sp>
        <p:nvSpPr>
          <p:cNvPr id="10" name="AutoShape 7"/>
          <p:cNvSpPr>
            <a:spLocks noChangeArrowheads="1"/>
          </p:cNvSpPr>
          <p:nvPr/>
        </p:nvSpPr>
        <p:spPr bwMode="auto">
          <a:xfrm>
            <a:off x="152400" y="3657600"/>
            <a:ext cx="4152900" cy="1616075"/>
          </a:xfrm>
          <a:prstGeom prst="wedgeRectCallout">
            <a:avLst>
              <a:gd name="adj1" fmla="val 12125"/>
              <a:gd name="adj2" fmla="val -9787"/>
            </a:avLst>
          </a:prstGeom>
          <a:solidFill>
            <a:srgbClr val="CCCCFF"/>
          </a:solidFill>
          <a:ln w="12700">
            <a:solidFill>
              <a:schemeClr val="tx1"/>
            </a:solidFill>
            <a:miter lim="800000"/>
            <a:headEnd/>
            <a:tailEnd/>
          </a:ln>
        </p:spPr>
        <p:txBody>
          <a:bodyPr/>
          <a:lstStyle>
            <a:lvl1pPr>
              <a:spcBef>
                <a:spcPct val="20000"/>
              </a:spcBef>
              <a:buClr>
                <a:schemeClr val="accent1"/>
              </a:buClr>
              <a:buFont typeface="Arial" charset="0"/>
              <a:buChar char="■"/>
              <a:defRPr kumimoji="1" sz="4000">
                <a:solidFill>
                  <a:schemeClr val="tx1"/>
                </a:solidFill>
                <a:latin typeface="Arial" charset="0"/>
              </a:defRPr>
            </a:lvl1pPr>
            <a:lvl2pPr marL="742950" indent="-285750">
              <a:spcBef>
                <a:spcPct val="20000"/>
              </a:spcBef>
              <a:buFont typeface="Arial" charset="0"/>
              <a:buChar char="–"/>
              <a:defRPr kumimoji="1" sz="4000">
                <a:solidFill>
                  <a:schemeClr val="tx1"/>
                </a:solidFill>
                <a:latin typeface="Arial" charset="0"/>
              </a:defRPr>
            </a:lvl2pPr>
            <a:lvl3pPr marL="1143000" indent="-228600">
              <a:spcBef>
                <a:spcPct val="20000"/>
              </a:spcBef>
              <a:buChar char="•"/>
              <a:defRPr kumimoji="1" sz="4000">
                <a:solidFill>
                  <a:schemeClr val="tx1"/>
                </a:solidFill>
                <a:latin typeface="Arial" charset="0"/>
              </a:defRPr>
            </a:lvl3pPr>
            <a:lvl4pPr marL="1600200" indent="-228600">
              <a:spcBef>
                <a:spcPct val="20000"/>
              </a:spcBef>
              <a:buChar char="•"/>
              <a:defRPr kumimoji="1" sz="4000">
                <a:solidFill>
                  <a:schemeClr val="tx1"/>
                </a:solidFill>
                <a:latin typeface="Arial" charset="0"/>
              </a:defRPr>
            </a:lvl4pPr>
            <a:lvl5pPr marL="2057400" indent="-228600">
              <a:spcBef>
                <a:spcPct val="20000"/>
              </a:spcBef>
              <a:buChar char="•"/>
              <a:defRPr kumimoji="1" sz="4000">
                <a:solidFill>
                  <a:schemeClr val="tx1"/>
                </a:solidFill>
                <a:latin typeface="Arial" charset="0"/>
              </a:defRPr>
            </a:lvl5pPr>
            <a:lvl6pPr marL="2514600" indent="-228600" eaLnBrk="0" fontAlgn="base" hangingPunct="0">
              <a:spcBef>
                <a:spcPct val="20000"/>
              </a:spcBef>
              <a:spcAft>
                <a:spcPct val="0"/>
              </a:spcAft>
              <a:buChar char="•"/>
              <a:defRPr kumimoji="1" sz="4000">
                <a:solidFill>
                  <a:schemeClr val="tx1"/>
                </a:solidFill>
                <a:latin typeface="Arial" charset="0"/>
              </a:defRPr>
            </a:lvl6pPr>
            <a:lvl7pPr marL="2971800" indent="-228600" eaLnBrk="0" fontAlgn="base" hangingPunct="0">
              <a:spcBef>
                <a:spcPct val="20000"/>
              </a:spcBef>
              <a:spcAft>
                <a:spcPct val="0"/>
              </a:spcAft>
              <a:buChar char="•"/>
              <a:defRPr kumimoji="1" sz="4000">
                <a:solidFill>
                  <a:schemeClr val="tx1"/>
                </a:solidFill>
                <a:latin typeface="Arial" charset="0"/>
              </a:defRPr>
            </a:lvl7pPr>
            <a:lvl8pPr marL="3429000" indent="-228600" eaLnBrk="0" fontAlgn="base" hangingPunct="0">
              <a:spcBef>
                <a:spcPct val="20000"/>
              </a:spcBef>
              <a:spcAft>
                <a:spcPct val="0"/>
              </a:spcAft>
              <a:buChar char="•"/>
              <a:defRPr kumimoji="1" sz="4000">
                <a:solidFill>
                  <a:schemeClr val="tx1"/>
                </a:solidFill>
                <a:latin typeface="Arial" charset="0"/>
              </a:defRPr>
            </a:lvl8pPr>
            <a:lvl9pPr marL="3886200" indent="-228600" eaLnBrk="0" fontAlgn="base" hangingPunct="0">
              <a:spcBef>
                <a:spcPct val="20000"/>
              </a:spcBef>
              <a:spcAft>
                <a:spcPct val="0"/>
              </a:spcAft>
              <a:buChar char="•"/>
              <a:defRPr kumimoji="1" sz="4000">
                <a:solidFill>
                  <a:schemeClr val="tx1"/>
                </a:solidFill>
                <a:latin typeface="Arial" charset="0"/>
              </a:defRPr>
            </a:lvl9pPr>
          </a:lstStyle>
          <a:p>
            <a:pPr algn="ctr">
              <a:lnSpc>
                <a:spcPct val="80000"/>
              </a:lnSpc>
              <a:spcBef>
                <a:spcPct val="0"/>
              </a:spcBef>
              <a:buClrTx/>
              <a:buSzPct val="90000"/>
              <a:buFont typeface="Arial" charset="0"/>
              <a:buNone/>
            </a:pPr>
            <a:r>
              <a:rPr lang="en-US" altLang="en-US" sz="3200" dirty="0" smtClean="0">
                <a:solidFill>
                  <a:srgbClr val="000000"/>
                </a:solidFill>
                <a:latin typeface="Calibri" pitchFamily="34" charset="0"/>
                <a:ea typeface="Calibri" pitchFamily="34" charset="0"/>
                <a:cs typeface="Calibri" pitchFamily="34" charset="0"/>
              </a:rPr>
              <a:t>In </a:t>
            </a:r>
            <a:r>
              <a:rPr lang="en-US" altLang="en-US" sz="3200" dirty="0" smtClean="0">
                <a:solidFill>
                  <a:srgbClr val="FF0000"/>
                </a:solidFill>
                <a:latin typeface="Calibri" pitchFamily="34" charset="0"/>
                <a:ea typeface="Calibri" pitchFamily="34" charset="0"/>
                <a:cs typeface="Calibri" pitchFamily="34" charset="0"/>
              </a:rPr>
              <a:t>1818, the USA </a:t>
            </a:r>
            <a:br>
              <a:rPr lang="en-US" altLang="en-US" sz="3200" dirty="0" smtClean="0">
                <a:solidFill>
                  <a:srgbClr val="FF0000"/>
                </a:solidFill>
                <a:latin typeface="Calibri" pitchFamily="34" charset="0"/>
                <a:ea typeface="Calibri" pitchFamily="34" charset="0"/>
                <a:cs typeface="Calibri" pitchFamily="34" charset="0"/>
              </a:rPr>
            </a:br>
            <a:r>
              <a:rPr lang="en-US" altLang="en-US" sz="3200" dirty="0" smtClean="0">
                <a:solidFill>
                  <a:srgbClr val="FF0000"/>
                </a:solidFill>
                <a:latin typeface="Calibri" pitchFamily="34" charset="0"/>
                <a:ea typeface="Calibri" pitchFamily="34" charset="0"/>
                <a:cs typeface="Calibri" pitchFamily="34" charset="0"/>
              </a:rPr>
              <a:t>and Britain agreed to establish the Canadian border at the 49</a:t>
            </a:r>
            <a:r>
              <a:rPr kumimoji="0" lang="en-US" altLang="en-US" sz="3200" dirty="0" smtClean="0">
                <a:solidFill>
                  <a:srgbClr val="FF0000"/>
                </a:solidFill>
                <a:latin typeface="Calibri" pitchFamily="34" charset="0"/>
                <a:ea typeface="Calibri" pitchFamily="34" charset="0"/>
                <a:cs typeface="Calibri" pitchFamily="34" charset="0"/>
              </a:rPr>
              <a:t>°</a:t>
            </a:r>
            <a:endParaRPr lang="en-US" altLang="en-US" sz="3200" dirty="0" smtClean="0">
              <a:solidFill>
                <a:srgbClr val="FF0000"/>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2966017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2863"/>
            <a:ext cx="8572500" cy="677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04800" y="83403"/>
            <a:ext cx="4038600" cy="840230"/>
          </a:xfrm>
          <a:prstGeom prst="rect">
            <a:avLst/>
          </a:prstGeom>
          <a:solidFill>
            <a:srgbClr val="FFCCFF"/>
          </a:solidFill>
          <a:ln>
            <a:solidFill>
              <a:schemeClr val="tx1"/>
            </a:solidFill>
          </a:ln>
        </p:spPr>
        <p:txBody>
          <a:bodyPr wrap="square">
            <a:spAutoFit/>
          </a:bodyPr>
          <a:lstStyle/>
          <a:p>
            <a:pPr algn="ctr">
              <a:lnSpc>
                <a:spcPct val="80000"/>
              </a:lnSpc>
            </a:pPr>
            <a:r>
              <a:rPr lang="en-US" sz="3000" dirty="0" smtClean="0">
                <a:solidFill>
                  <a:srgbClr val="000000"/>
                </a:solidFill>
                <a:latin typeface="Calibri" pitchFamily="34" charset="0"/>
                <a:cs typeface="Calibri" pitchFamily="34" charset="0"/>
              </a:rPr>
              <a:t>Americans began to expand westward </a:t>
            </a:r>
            <a:endParaRPr lang="en-US" sz="3000" dirty="0">
              <a:solidFill>
                <a:srgbClr val="000000"/>
              </a:solidFill>
              <a:latin typeface="Calibri" pitchFamily="34" charset="0"/>
              <a:cs typeface="Calibri" pitchFamily="34" charset="0"/>
            </a:endParaRPr>
          </a:p>
        </p:txBody>
      </p:sp>
      <p:sp>
        <p:nvSpPr>
          <p:cNvPr id="7" name="Rectangle 6"/>
          <p:cNvSpPr/>
          <p:nvPr/>
        </p:nvSpPr>
        <p:spPr>
          <a:xfrm>
            <a:off x="4648200" y="76200"/>
            <a:ext cx="4355122" cy="1200329"/>
          </a:xfrm>
          <a:prstGeom prst="rect">
            <a:avLst/>
          </a:prstGeom>
          <a:solidFill>
            <a:srgbClr val="FFFFCC"/>
          </a:solidFill>
          <a:ln>
            <a:solidFill>
              <a:schemeClr val="tx1"/>
            </a:solidFill>
          </a:ln>
        </p:spPr>
        <p:txBody>
          <a:bodyPr wrap="square">
            <a:spAutoFit/>
          </a:bodyPr>
          <a:lstStyle/>
          <a:p>
            <a:pPr algn="ctr">
              <a:lnSpc>
                <a:spcPct val="80000"/>
              </a:lnSpc>
            </a:pPr>
            <a:r>
              <a:rPr lang="en-US" sz="3000" dirty="0" smtClean="0">
                <a:solidFill>
                  <a:srgbClr val="000000"/>
                </a:solidFill>
                <a:latin typeface="Calibri" pitchFamily="34" charset="0"/>
                <a:cs typeface="Calibri" pitchFamily="34" charset="0"/>
              </a:rPr>
              <a:t>Florida, the last piece of foreign territory in the east was acquired in 1819</a:t>
            </a:r>
            <a:endParaRPr lang="en-US" sz="3000" dirty="0">
              <a:solidFill>
                <a:srgbClr val="000000"/>
              </a:solidFill>
              <a:latin typeface="Calibri" pitchFamily="34" charset="0"/>
              <a:cs typeface="Calibri" pitchFamily="34" charset="0"/>
            </a:endParaRPr>
          </a:p>
        </p:txBody>
      </p:sp>
      <p:sp>
        <p:nvSpPr>
          <p:cNvPr id="8" name="Rectangle 7"/>
          <p:cNvSpPr/>
          <p:nvPr/>
        </p:nvSpPr>
        <p:spPr>
          <a:xfrm>
            <a:off x="76200" y="5581471"/>
            <a:ext cx="4126522" cy="1200329"/>
          </a:xfrm>
          <a:prstGeom prst="rect">
            <a:avLst/>
          </a:prstGeom>
          <a:solidFill>
            <a:srgbClr val="CCFFFF"/>
          </a:solidFill>
          <a:ln>
            <a:solidFill>
              <a:schemeClr val="tx1"/>
            </a:solidFill>
          </a:ln>
        </p:spPr>
        <p:txBody>
          <a:bodyPr wrap="square">
            <a:spAutoFit/>
          </a:bodyPr>
          <a:lstStyle/>
          <a:p>
            <a:pPr algn="ctr">
              <a:lnSpc>
                <a:spcPct val="80000"/>
              </a:lnSpc>
            </a:pPr>
            <a:r>
              <a:rPr lang="en-US" sz="3000" dirty="0" smtClean="0">
                <a:solidFill>
                  <a:srgbClr val="000000"/>
                </a:solidFill>
                <a:latin typeface="Calibri" pitchFamily="34" charset="0"/>
                <a:cs typeface="Calibri" pitchFamily="34" charset="0"/>
              </a:rPr>
              <a:t>By 1850, Americans had settled California, Oregon and Washington</a:t>
            </a:r>
            <a:endParaRPr lang="en-US" sz="3000" dirty="0">
              <a:solidFill>
                <a:srgbClr val="000000"/>
              </a:solidFill>
              <a:latin typeface="Calibri" pitchFamily="34" charset="0"/>
              <a:cs typeface="Calibri" pitchFamily="34" charset="0"/>
            </a:endParaRPr>
          </a:p>
        </p:txBody>
      </p:sp>
      <p:sp>
        <p:nvSpPr>
          <p:cNvPr id="10" name="Rectangle 9"/>
          <p:cNvSpPr/>
          <p:nvPr/>
        </p:nvSpPr>
        <p:spPr>
          <a:xfrm>
            <a:off x="4800600" y="1371600"/>
            <a:ext cx="4161487" cy="1578894"/>
          </a:xfrm>
          <a:prstGeom prst="rect">
            <a:avLst/>
          </a:prstGeom>
          <a:solidFill>
            <a:srgbClr val="CCFFCC"/>
          </a:solidFill>
          <a:ln>
            <a:solidFill>
              <a:schemeClr val="tx1"/>
            </a:solidFill>
          </a:ln>
        </p:spPr>
        <p:txBody>
          <a:bodyPr wrap="square">
            <a:spAutoFit/>
          </a:bodyPr>
          <a:lstStyle/>
          <a:p>
            <a:pPr algn="ctr">
              <a:lnSpc>
                <a:spcPct val="80000"/>
              </a:lnSpc>
            </a:pPr>
            <a:r>
              <a:rPr lang="en-US" sz="3000" dirty="0" smtClean="0">
                <a:solidFill>
                  <a:srgbClr val="000000"/>
                </a:solidFill>
                <a:latin typeface="Calibri" pitchFamily="34" charset="0"/>
                <a:cs typeface="Calibri" pitchFamily="34" charset="0"/>
              </a:rPr>
              <a:t>The process of settlement took 150 years to reach the Appalachian Mountains</a:t>
            </a:r>
            <a:endParaRPr lang="en-US" sz="3000" dirty="0">
              <a:solidFill>
                <a:srgbClr val="000000"/>
              </a:solidFill>
              <a:latin typeface="Calibri" pitchFamily="34" charset="0"/>
              <a:cs typeface="Calibri" pitchFamily="34" charset="0"/>
            </a:endParaRPr>
          </a:p>
        </p:txBody>
      </p:sp>
      <p:sp>
        <p:nvSpPr>
          <p:cNvPr id="2" name="Freeform 1"/>
          <p:cNvSpPr/>
          <p:nvPr/>
        </p:nvSpPr>
        <p:spPr bwMode="auto">
          <a:xfrm>
            <a:off x="5334591" y="5351489"/>
            <a:ext cx="1890668" cy="975901"/>
          </a:xfrm>
          <a:custGeom>
            <a:avLst/>
            <a:gdLst>
              <a:gd name="connsiteX0" fmla="*/ 76858 w 1890668"/>
              <a:gd name="connsiteY0" fmla="*/ 44970 h 975901"/>
              <a:gd name="connsiteX1" fmla="*/ 586524 w 1890668"/>
              <a:gd name="connsiteY1" fmla="*/ 29980 h 975901"/>
              <a:gd name="connsiteX2" fmla="*/ 661475 w 1890668"/>
              <a:gd name="connsiteY2" fmla="*/ 14990 h 975901"/>
              <a:gd name="connsiteX3" fmla="*/ 751416 w 1890668"/>
              <a:gd name="connsiteY3" fmla="*/ 0 h 975901"/>
              <a:gd name="connsiteX4" fmla="*/ 976268 w 1890668"/>
              <a:gd name="connsiteY4" fmla="*/ 14990 h 975901"/>
              <a:gd name="connsiteX5" fmla="*/ 1036229 w 1890668"/>
              <a:gd name="connsiteY5" fmla="*/ 29980 h 975901"/>
              <a:gd name="connsiteX6" fmla="*/ 1336032 w 1890668"/>
              <a:gd name="connsiteY6" fmla="*/ 14990 h 975901"/>
              <a:gd name="connsiteX7" fmla="*/ 1500924 w 1890668"/>
              <a:gd name="connsiteY7" fmla="*/ 29980 h 975901"/>
              <a:gd name="connsiteX8" fmla="*/ 1530904 w 1890668"/>
              <a:gd name="connsiteY8" fmla="*/ 74950 h 975901"/>
              <a:gd name="connsiteX9" fmla="*/ 1560884 w 1890668"/>
              <a:gd name="connsiteY9" fmla="*/ 164891 h 975901"/>
              <a:gd name="connsiteX10" fmla="*/ 1590865 w 1890668"/>
              <a:gd name="connsiteY10" fmla="*/ 194872 h 975901"/>
              <a:gd name="connsiteX11" fmla="*/ 1650825 w 1890668"/>
              <a:gd name="connsiteY11" fmla="*/ 284813 h 975901"/>
              <a:gd name="connsiteX12" fmla="*/ 1710786 w 1890668"/>
              <a:gd name="connsiteY12" fmla="*/ 359763 h 975901"/>
              <a:gd name="connsiteX13" fmla="*/ 1755757 w 1890668"/>
              <a:gd name="connsiteY13" fmla="*/ 434714 h 975901"/>
              <a:gd name="connsiteX14" fmla="*/ 1770747 w 1890668"/>
              <a:gd name="connsiteY14" fmla="*/ 479685 h 975901"/>
              <a:gd name="connsiteX15" fmla="*/ 1800727 w 1890668"/>
              <a:gd name="connsiteY15" fmla="*/ 524655 h 975901"/>
              <a:gd name="connsiteX16" fmla="*/ 1830707 w 1890668"/>
              <a:gd name="connsiteY16" fmla="*/ 659567 h 975901"/>
              <a:gd name="connsiteX17" fmla="*/ 1860688 w 1890668"/>
              <a:gd name="connsiteY17" fmla="*/ 749508 h 975901"/>
              <a:gd name="connsiteX18" fmla="*/ 1890668 w 1890668"/>
              <a:gd name="connsiteY18" fmla="*/ 944380 h 975901"/>
              <a:gd name="connsiteX19" fmla="*/ 1830707 w 1890668"/>
              <a:gd name="connsiteY19" fmla="*/ 974360 h 975901"/>
              <a:gd name="connsiteX20" fmla="*/ 1725776 w 1890668"/>
              <a:gd name="connsiteY20" fmla="*/ 929390 h 975901"/>
              <a:gd name="connsiteX21" fmla="*/ 1710786 w 1890668"/>
              <a:gd name="connsiteY21" fmla="*/ 884419 h 975901"/>
              <a:gd name="connsiteX22" fmla="*/ 1620845 w 1890668"/>
              <a:gd name="connsiteY22" fmla="*/ 809468 h 975901"/>
              <a:gd name="connsiteX23" fmla="*/ 1575875 w 1890668"/>
              <a:gd name="connsiteY23" fmla="*/ 764498 h 975901"/>
              <a:gd name="connsiteX24" fmla="*/ 1545894 w 1890668"/>
              <a:gd name="connsiteY24" fmla="*/ 674557 h 975901"/>
              <a:gd name="connsiteX25" fmla="*/ 1530904 w 1890668"/>
              <a:gd name="connsiteY25" fmla="*/ 629586 h 975901"/>
              <a:gd name="connsiteX26" fmla="*/ 1485934 w 1890668"/>
              <a:gd name="connsiteY26" fmla="*/ 554636 h 975901"/>
              <a:gd name="connsiteX27" fmla="*/ 1455953 w 1890668"/>
              <a:gd name="connsiteY27" fmla="*/ 524655 h 975901"/>
              <a:gd name="connsiteX28" fmla="*/ 1410983 w 1890668"/>
              <a:gd name="connsiteY28" fmla="*/ 464695 h 975901"/>
              <a:gd name="connsiteX29" fmla="*/ 1381002 w 1890668"/>
              <a:gd name="connsiteY29" fmla="*/ 359763 h 975901"/>
              <a:gd name="connsiteX30" fmla="*/ 1366012 w 1890668"/>
              <a:gd name="connsiteY30" fmla="*/ 314793 h 975901"/>
              <a:gd name="connsiteX31" fmla="*/ 1351022 w 1890668"/>
              <a:gd name="connsiteY31" fmla="*/ 254832 h 975901"/>
              <a:gd name="connsiteX32" fmla="*/ 1306052 w 1890668"/>
              <a:gd name="connsiteY32" fmla="*/ 224852 h 975901"/>
              <a:gd name="connsiteX33" fmla="*/ 1216111 w 1890668"/>
              <a:gd name="connsiteY33" fmla="*/ 194872 h 975901"/>
              <a:gd name="connsiteX34" fmla="*/ 1141160 w 1890668"/>
              <a:gd name="connsiteY34" fmla="*/ 134911 h 975901"/>
              <a:gd name="connsiteX35" fmla="*/ 1111179 w 1890668"/>
              <a:gd name="connsiteY35" fmla="*/ 179881 h 975901"/>
              <a:gd name="connsiteX36" fmla="*/ 1021239 w 1890668"/>
              <a:gd name="connsiteY36" fmla="*/ 209862 h 975901"/>
              <a:gd name="connsiteX37" fmla="*/ 946288 w 1890668"/>
              <a:gd name="connsiteY37" fmla="*/ 194872 h 975901"/>
              <a:gd name="connsiteX38" fmla="*/ 931298 w 1890668"/>
              <a:gd name="connsiteY38" fmla="*/ 149901 h 975901"/>
              <a:gd name="connsiteX39" fmla="*/ 886327 w 1890668"/>
              <a:gd name="connsiteY39" fmla="*/ 134911 h 975901"/>
              <a:gd name="connsiteX40" fmla="*/ 211770 w 1890668"/>
              <a:gd name="connsiteY40" fmla="*/ 149901 h 975901"/>
              <a:gd name="connsiteX41" fmla="*/ 151809 w 1890668"/>
              <a:gd name="connsiteY41" fmla="*/ 164891 h 975901"/>
              <a:gd name="connsiteX42" fmla="*/ 76858 w 1890668"/>
              <a:gd name="connsiteY42" fmla="*/ 209862 h 975901"/>
              <a:gd name="connsiteX43" fmla="*/ 31888 w 1890668"/>
              <a:gd name="connsiteY43" fmla="*/ 74950 h 975901"/>
              <a:gd name="connsiteX44" fmla="*/ 76858 w 1890668"/>
              <a:gd name="connsiteY44" fmla="*/ 59960 h 975901"/>
              <a:gd name="connsiteX45" fmla="*/ 451612 w 1890668"/>
              <a:gd name="connsiteY45" fmla="*/ 44970 h 97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890668" h="975901">
                <a:moveTo>
                  <a:pt x="76858" y="44970"/>
                </a:moveTo>
                <a:cubicBezTo>
                  <a:pt x="246747" y="39973"/>
                  <a:pt x="416785" y="38684"/>
                  <a:pt x="586524" y="29980"/>
                </a:cubicBezTo>
                <a:cubicBezTo>
                  <a:pt x="611969" y="28675"/>
                  <a:pt x="636408" y="19548"/>
                  <a:pt x="661475" y="14990"/>
                </a:cubicBezTo>
                <a:cubicBezTo>
                  <a:pt x="691379" y="9553"/>
                  <a:pt x="721436" y="4997"/>
                  <a:pt x="751416" y="0"/>
                </a:cubicBezTo>
                <a:cubicBezTo>
                  <a:pt x="826367" y="4997"/>
                  <a:pt x="901564" y="7126"/>
                  <a:pt x="976268" y="14990"/>
                </a:cubicBezTo>
                <a:cubicBezTo>
                  <a:pt x="996757" y="17147"/>
                  <a:pt x="1015627" y="29980"/>
                  <a:pt x="1036229" y="29980"/>
                </a:cubicBezTo>
                <a:cubicBezTo>
                  <a:pt x="1136288" y="29980"/>
                  <a:pt x="1236098" y="19987"/>
                  <a:pt x="1336032" y="14990"/>
                </a:cubicBezTo>
                <a:cubicBezTo>
                  <a:pt x="1390996" y="19987"/>
                  <a:pt x="1448174" y="13749"/>
                  <a:pt x="1500924" y="29980"/>
                </a:cubicBezTo>
                <a:cubicBezTo>
                  <a:pt x="1518143" y="35278"/>
                  <a:pt x="1523587" y="58487"/>
                  <a:pt x="1530904" y="74950"/>
                </a:cubicBezTo>
                <a:cubicBezTo>
                  <a:pt x="1543739" y="103828"/>
                  <a:pt x="1538538" y="142545"/>
                  <a:pt x="1560884" y="164891"/>
                </a:cubicBezTo>
                <a:cubicBezTo>
                  <a:pt x="1570878" y="174885"/>
                  <a:pt x="1582385" y="183565"/>
                  <a:pt x="1590865" y="194872"/>
                </a:cubicBezTo>
                <a:cubicBezTo>
                  <a:pt x="1612484" y="223697"/>
                  <a:pt x="1625346" y="259335"/>
                  <a:pt x="1650825" y="284813"/>
                </a:cubicBezTo>
                <a:cubicBezTo>
                  <a:pt x="1693545" y="327532"/>
                  <a:pt x="1672966" y="303034"/>
                  <a:pt x="1710786" y="359763"/>
                </a:cubicBezTo>
                <a:cubicBezTo>
                  <a:pt x="1753250" y="487159"/>
                  <a:pt x="1694026" y="331830"/>
                  <a:pt x="1755757" y="434714"/>
                </a:cubicBezTo>
                <a:cubicBezTo>
                  <a:pt x="1763887" y="448263"/>
                  <a:pt x="1763681" y="465552"/>
                  <a:pt x="1770747" y="479685"/>
                </a:cubicBezTo>
                <a:cubicBezTo>
                  <a:pt x="1778804" y="495799"/>
                  <a:pt x="1790734" y="509665"/>
                  <a:pt x="1800727" y="524655"/>
                </a:cubicBezTo>
                <a:cubicBezTo>
                  <a:pt x="1843618" y="653331"/>
                  <a:pt x="1777938" y="448494"/>
                  <a:pt x="1830707" y="659567"/>
                </a:cubicBezTo>
                <a:cubicBezTo>
                  <a:pt x="1838372" y="690226"/>
                  <a:pt x="1855493" y="718336"/>
                  <a:pt x="1860688" y="749508"/>
                </a:cubicBezTo>
                <a:cubicBezTo>
                  <a:pt x="1881486" y="874300"/>
                  <a:pt x="1871380" y="809361"/>
                  <a:pt x="1890668" y="944380"/>
                </a:cubicBezTo>
                <a:cubicBezTo>
                  <a:pt x="1870681" y="954373"/>
                  <a:pt x="1852916" y="971892"/>
                  <a:pt x="1830707" y="974360"/>
                </a:cubicBezTo>
                <a:cubicBezTo>
                  <a:pt x="1766766" y="981465"/>
                  <a:pt x="1759979" y="963592"/>
                  <a:pt x="1725776" y="929390"/>
                </a:cubicBezTo>
                <a:cubicBezTo>
                  <a:pt x="1720779" y="914400"/>
                  <a:pt x="1719551" y="897566"/>
                  <a:pt x="1710786" y="884419"/>
                </a:cubicBezTo>
                <a:cubicBezTo>
                  <a:pt x="1677942" y="835153"/>
                  <a:pt x="1662322" y="844032"/>
                  <a:pt x="1620845" y="809468"/>
                </a:cubicBezTo>
                <a:cubicBezTo>
                  <a:pt x="1604559" y="795897"/>
                  <a:pt x="1590865" y="779488"/>
                  <a:pt x="1575875" y="764498"/>
                </a:cubicBezTo>
                <a:lnTo>
                  <a:pt x="1545894" y="674557"/>
                </a:lnTo>
                <a:cubicBezTo>
                  <a:pt x="1540897" y="659567"/>
                  <a:pt x="1539034" y="643135"/>
                  <a:pt x="1530904" y="629586"/>
                </a:cubicBezTo>
                <a:cubicBezTo>
                  <a:pt x="1515914" y="604603"/>
                  <a:pt x="1502869" y="578344"/>
                  <a:pt x="1485934" y="554636"/>
                </a:cubicBezTo>
                <a:cubicBezTo>
                  <a:pt x="1477719" y="543135"/>
                  <a:pt x="1465001" y="535512"/>
                  <a:pt x="1455953" y="524655"/>
                </a:cubicBezTo>
                <a:cubicBezTo>
                  <a:pt x="1439959" y="505462"/>
                  <a:pt x="1425973" y="484682"/>
                  <a:pt x="1410983" y="464695"/>
                </a:cubicBezTo>
                <a:cubicBezTo>
                  <a:pt x="1375040" y="356864"/>
                  <a:pt x="1418650" y="491529"/>
                  <a:pt x="1381002" y="359763"/>
                </a:cubicBezTo>
                <a:cubicBezTo>
                  <a:pt x="1376661" y="344570"/>
                  <a:pt x="1370353" y="329986"/>
                  <a:pt x="1366012" y="314793"/>
                </a:cubicBezTo>
                <a:cubicBezTo>
                  <a:pt x="1360352" y="294984"/>
                  <a:pt x="1362450" y="271974"/>
                  <a:pt x="1351022" y="254832"/>
                </a:cubicBezTo>
                <a:cubicBezTo>
                  <a:pt x="1341029" y="239842"/>
                  <a:pt x="1322515" y="232169"/>
                  <a:pt x="1306052" y="224852"/>
                </a:cubicBezTo>
                <a:cubicBezTo>
                  <a:pt x="1277174" y="212017"/>
                  <a:pt x="1216111" y="194872"/>
                  <a:pt x="1216111" y="194872"/>
                </a:cubicBezTo>
                <a:cubicBezTo>
                  <a:pt x="1204677" y="177722"/>
                  <a:pt x="1179268" y="119668"/>
                  <a:pt x="1141160" y="134911"/>
                </a:cubicBezTo>
                <a:cubicBezTo>
                  <a:pt x="1124433" y="141602"/>
                  <a:pt x="1126456" y="170333"/>
                  <a:pt x="1111179" y="179881"/>
                </a:cubicBezTo>
                <a:cubicBezTo>
                  <a:pt x="1084381" y="196630"/>
                  <a:pt x="1021239" y="209862"/>
                  <a:pt x="1021239" y="209862"/>
                </a:cubicBezTo>
                <a:cubicBezTo>
                  <a:pt x="996255" y="204865"/>
                  <a:pt x="967487" y="209005"/>
                  <a:pt x="946288" y="194872"/>
                </a:cubicBezTo>
                <a:cubicBezTo>
                  <a:pt x="933141" y="186107"/>
                  <a:pt x="942471" y="161074"/>
                  <a:pt x="931298" y="149901"/>
                </a:cubicBezTo>
                <a:cubicBezTo>
                  <a:pt x="920125" y="138728"/>
                  <a:pt x="901317" y="139908"/>
                  <a:pt x="886327" y="134911"/>
                </a:cubicBezTo>
                <a:lnTo>
                  <a:pt x="211770" y="149901"/>
                </a:lnTo>
                <a:cubicBezTo>
                  <a:pt x="191185" y="150741"/>
                  <a:pt x="170236" y="155677"/>
                  <a:pt x="151809" y="164891"/>
                </a:cubicBezTo>
                <a:cubicBezTo>
                  <a:pt x="-12800" y="247196"/>
                  <a:pt x="273265" y="144394"/>
                  <a:pt x="76858" y="209862"/>
                </a:cubicBezTo>
                <a:cubicBezTo>
                  <a:pt x="-1547" y="190261"/>
                  <a:pt x="-26012" y="205226"/>
                  <a:pt x="31888" y="74950"/>
                </a:cubicBezTo>
                <a:cubicBezTo>
                  <a:pt x="38305" y="60511"/>
                  <a:pt x="61112" y="61272"/>
                  <a:pt x="76858" y="59960"/>
                </a:cubicBezTo>
                <a:cubicBezTo>
                  <a:pt x="268148" y="44019"/>
                  <a:pt x="313898" y="44970"/>
                  <a:pt x="451612" y="44970"/>
                </a:cubicBezTo>
              </a:path>
            </a:pathLst>
          </a:cu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6" name="Freeform 5"/>
          <p:cNvSpPr/>
          <p:nvPr/>
        </p:nvSpPr>
        <p:spPr bwMode="auto">
          <a:xfrm>
            <a:off x="6235908" y="2953062"/>
            <a:ext cx="734518" cy="2338466"/>
          </a:xfrm>
          <a:custGeom>
            <a:avLst/>
            <a:gdLst>
              <a:gd name="connsiteX0" fmla="*/ 104931 w 734518"/>
              <a:gd name="connsiteY0" fmla="*/ 2338466 h 2338466"/>
              <a:gd name="connsiteX1" fmla="*/ 29981 w 734518"/>
              <a:gd name="connsiteY1" fmla="*/ 2278505 h 2338466"/>
              <a:gd name="connsiteX2" fmla="*/ 14990 w 734518"/>
              <a:gd name="connsiteY2" fmla="*/ 2233535 h 2338466"/>
              <a:gd name="connsiteX3" fmla="*/ 0 w 734518"/>
              <a:gd name="connsiteY3" fmla="*/ 2143594 h 2338466"/>
              <a:gd name="connsiteX4" fmla="*/ 14990 w 734518"/>
              <a:gd name="connsiteY4" fmla="*/ 1813810 h 2338466"/>
              <a:gd name="connsiteX5" fmla="*/ 74951 w 734518"/>
              <a:gd name="connsiteY5" fmla="*/ 1723869 h 2338466"/>
              <a:gd name="connsiteX6" fmla="*/ 134912 w 734518"/>
              <a:gd name="connsiteY6" fmla="*/ 1648918 h 2338466"/>
              <a:gd name="connsiteX7" fmla="*/ 194872 w 734518"/>
              <a:gd name="connsiteY7" fmla="*/ 1514007 h 2338466"/>
              <a:gd name="connsiteX8" fmla="*/ 224853 w 734518"/>
              <a:gd name="connsiteY8" fmla="*/ 1484027 h 2338466"/>
              <a:gd name="connsiteX9" fmla="*/ 254833 w 734518"/>
              <a:gd name="connsiteY9" fmla="*/ 1304145 h 2338466"/>
              <a:gd name="connsiteX10" fmla="*/ 269823 w 734518"/>
              <a:gd name="connsiteY10" fmla="*/ 1259174 h 2338466"/>
              <a:gd name="connsiteX11" fmla="*/ 314794 w 734518"/>
              <a:gd name="connsiteY11" fmla="*/ 1094282 h 2338466"/>
              <a:gd name="connsiteX12" fmla="*/ 359764 w 734518"/>
              <a:gd name="connsiteY12" fmla="*/ 1049312 h 2338466"/>
              <a:gd name="connsiteX13" fmla="*/ 374754 w 734518"/>
              <a:gd name="connsiteY13" fmla="*/ 1004341 h 2338466"/>
              <a:gd name="connsiteX14" fmla="*/ 434715 w 734518"/>
              <a:gd name="connsiteY14" fmla="*/ 929390 h 2338466"/>
              <a:gd name="connsiteX15" fmla="*/ 464695 w 734518"/>
              <a:gd name="connsiteY15" fmla="*/ 839449 h 2338466"/>
              <a:gd name="connsiteX16" fmla="*/ 479685 w 734518"/>
              <a:gd name="connsiteY16" fmla="*/ 794479 h 2338466"/>
              <a:gd name="connsiteX17" fmla="*/ 509666 w 734518"/>
              <a:gd name="connsiteY17" fmla="*/ 659568 h 2338466"/>
              <a:gd name="connsiteX18" fmla="*/ 554636 w 734518"/>
              <a:gd name="connsiteY18" fmla="*/ 344774 h 2338466"/>
              <a:gd name="connsiteX19" fmla="*/ 554636 w 734518"/>
              <a:gd name="connsiteY19" fmla="*/ 344774 h 2338466"/>
              <a:gd name="connsiteX20" fmla="*/ 569626 w 734518"/>
              <a:gd name="connsiteY20" fmla="*/ 254833 h 2338466"/>
              <a:gd name="connsiteX21" fmla="*/ 689548 w 734518"/>
              <a:gd name="connsiteY21" fmla="*/ 179882 h 2338466"/>
              <a:gd name="connsiteX22" fmla="*/ 704538 w 734518"/>
              <a:gd name="connsiteY22" fmla="*/ 89941 h 2338466"/>
              <a:gd name="connsiteX23" fmla="*/ 734518 w 734518"/>
              <a:gd name="connsiteY23" fmla="*/ 0 h 233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4518" h="2338466">
                <a:moveTo>
                  <a:pt x="104931" y="2338466"/>
                </a:moveTo>
                <a:cubicBezTo>
                  <a:pt x="79948" y="2318479"/>
                  <a:pt x="50803" y="2302797"/>
                  <a:pt x="29981" y="2278505"/>
                </a:cubicBezTo>
                <a:cubicBezTo>
                  <a:pt x="19698" y="2266508"/>
                  <a:pt x="18418" y="2248960"/>
                  <a:pt x="14990" y="2233535"/>
                </a:cubicBezTo>
                <a:cubicBezTo>
                  <a:pt x="8396" y="2203865"/>
                  <a:pt x="4997" y="2173574"/>
                  <a:pt x="0" y="2143594"/>
                </a:cubicBezTo>
                <a:cubicBezTo>
                  <a:pt x="4997" y="2033666"/>
                  <a:pt x="-4354" y="1922138"/>
                  <a:pt x="14990" y="1813810"/>
                </a:cubicBezTo>
                <a:cubicBezTo>
                  <a:pt x="21324" y="1778339"/>
                  <a:pt x="54964" y="1753849"/>
                  <a:pt x="74951" y="1723869"/>
                </a:cubicBezTo>
                <a:cubicBezTo>
                  <a:pt x="112771" y="1667139"/>
                  <a:pt x="92192" y="1691638"/>
                  <a:pt x="134912" y="1648918"/>
                </a:cubicBezTo>
                <a:cubicBezTo>
                  <a:pt x="158683" y="1577604"/>
                  <a:pt x="154150" y="1564909"/>
                  <a:pt x="194872" y="1514007"/>
                </a:cubicBezTo>
                <a:cubicBezTo>
                  <a:pt x="203701" y="1502971"/>
                  <a:pt x="214859" y="1494020"/>
                  <a:pt x="224853" y="1484027"/>
                </a:cubicBezTo>
                <a:cubicBezTo>
                  <a:pt x="234846" y="1424066"/>
                  <a:pt x="235611" y="1361813"/>
                  <a:pt x="254833" y="1304145"/>
                </a:cubicBezTo>
                <a:cubicBezTo>
                  <a:pt x="259830" y="1289155"/>
                  <a:pt x="265991" y="1274503"/>
                  <a:pt x="269823" y="1259174"/>
                </a:cubicBezTo>
                <a:cubicBezTo>
                  <a:pt x="277629" y="1227949"/>
                  <a:pt x="293353" y="1115723"/>
                  <a:pt x="314794" y="1094282"/>
                </a:cubicBezTo>
                <a:lnTo>
                  <a:pt x="359764" y="1049312"/>
                </a:lnTo>
                <a:cubicBezTo>
                  <a:pt x="364761" y="1034322"/>
                  <a:pt x="366624" y="1017890"/>
                  <a:pt x="374754" y="1004341"/>
                </a:cubicBezTo>
                <a:cubicBezTo>
                  <a:pt x="428154" y="915342"/>
                  <a:pt x="383282" y="1045116"/>
                  <a:pt x="434715" y="929390"/>
                </a:cubicBezTo>
                <a:cubicBezTo>
                  <a:pt x="447550" y="900512"/>
                  <a:pt x="454702" y="869429"/>
                  <a:pt x="464695" y="839449"/>
                </a:cubicBezTo>
                <a:cubicBezTo>
                  <a:pt x="469692" y="824459"/>
                  <a:pt x="475853" y="809808"/>
                  <a:pt x="479685" y="794479"/>
                </a:cubicBezTo>
                <a:cubicBezTo>
                  <a:pt x="500856" y="709801"/>
                  <a:pt x="490636" y="754720"/>
                  <a:pt x="509666" y="659568"/>
                </a:cubicBezTo>
                <a:cubicBezTo>
                  <a:pt x="527816" y="423612"/>
                  <a:pt x="508855" y="527899"/>
                  <a:pt x="554636" y="344774"/>
                </a:cubicBezTo>
                <a:lnTo>
                  <a:pt x="554636" y="344774"/>
                </a:lnTo>
                <a:cubicBezTo>
                  <a:pt x="559633" y="314794"/>
                  <a:pt x="556033" y="282018"/>
                  <a:pt x="569626" y="254833"/>
                </a:cubicBezTo>
                <a:cubicBezTo>
                  <a:pt x="601567" y="190951"/>
                  <a:pt x="633206" y="193967"/>
                  <a:pt x="689548" y="179882"/>
                </a:cubicBezTo>
                <a:cubicBezTo>
                  <a:pt x="694545" y="149902"/>
                  <a:pt x="697166" y="119427"/>
                  <a:pt x="704538" y="89941"/>
                </a:cubicBezTo>
                <a:cubicBezTo>
                  <a:pt x="712203" y="59283"/>
                  <a:pt x="734518" y="0"/>
                  <a:pt x="734518" y="0"/>
                </a:cubicBezTo>
              </a:path>
            </a:pathLst>
          </a:custGeom>
          <a:no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9" name="Freeform 8"/>
          <p:cNvSpPr/>
          <p:nvPr/>
        </p:nvSpPr>
        <p:spPr bwMode="auto">
          <a:xfrm>
            <a:off x="5017403" y="2608289"/>
            <a:ext cx="603908" cy="3028013"/>
          </a:xfrm>
          <a:custGeom>
            <a:avLst/>
            <a:gdLst>
              <a:gd name="connsiteX0" fmla="*/ 513967 w 603908"/>
              <a:gd name="connsiteY0" fmla="*/ 3028013 h 3028013"/>
              <a:gd name="connsiteX1" fmla="*/ 439017 w 603908"/>
              <a:gd name="connsiteY1" fmla="*/ 2968052 h 3028013"/>
              <a:gd name="connsiteX2" fmla="*/ 409036 w 603908"/>
              <a:gd name="connsiteY2" fmla="*/ 2848131 h 3028013"/>
              <a:gd name="connsiteX3" fmla="*/ 394046 w 603908"/>
              <a:gd name="connsiteY3" fmla="*/ 2788170 h 3028013"/>
              <a:gd name="connsiteX4" fmla="*/ 349076 w 603908"/>
              <a:gd name="connsiteY4" fmla="*/ 2488367 h 3028013"/>
              <a:gd name="connsiteX5" fmla="*/ 334086 w 603908"/>
              <a:gd name="connsiteY5" fmla="*/ 2413416 h 3028013"/>
              <a:gd name="connsiteX6" fmla="*/ 349076 w 603908"/>
              <a:gd name="connsiteY6" fmla="*/ 2218544 h 3028013"/>
              <a:gd name="connsiteX7" fmla="*/ 379056 w 603908"/>
              <a:gd name="connsiteY7" fmla="*/ 2188563 h 3028013"/>
              <a:gd name="connsiteX8" fmla="*/ 394046 w 603908"/>
              <a:gd name="connsiteY8" fmla="*/ 2143593 h 3028013"/>
              <a:gd name="connsiteX9" fmla="*/ 468997 w 603908"/>
              <a:gd name="connsiteY9" fmla="*/ 2053652 h 3028013"/>
              <a:gd name="connsiteX10" fmla="*/ 513967 w 603908"/>
              <a:gd name="connsiteY10" fmla="*/ 1963711 h 3028013"/>
              <a:gd name="connsiteX11" fmla="*/ 543948 w 603908"/>
              <a:gd name="connsiteY11" fmla="*/ 1918741 h 3028013"/>
              <a:gd name="connsiteX12" fmla="*/ 588918 w 603908"/>
              <a:gd name="connsiteY12" fmla="*/ 1783829 h 3028013"/>
              <a:gd name="connsiteX13" fmla="*/ 603908 w 603908"/>
              <a:gd name="connsiteY13" fmla="*/ 1738859 h 3028013"/>
              <a:gd name="connsiteX14" fmla="*/ 588918 w 603908"/>
              <a:gd name="connsiteY14" fmla="*/ 1678898 h 3028013"/>
              <a:gd name="connsiteX15" fmla="*/ 528958 w 603908"/>
              <a:gd name="connsiteY15" fmla="*/ 1648918 h 3028013"/>
              <a:gd name="connsiteX16" fmla="*/ 454007 w 603908"/>
              <a:gd name="connsiteY16" fmla="*/ 1558977 h 3028013"/>
              <a:gd name="connsiteX17" fmla="*/ 394046 w 603908"/>
              <a:gd name="connsiteY17" fmla="*/ 1409075 h 3028013"/>
              <a:gd name="connsiteX18" fmla="*/ 364066 w 603908"/>
              <a:gd name="connsiteY18" fmla="*/ 1364104 h 3028013"/>
              <a:gd name="connsiteX19" fmla="*/ 274125 w 603908"/>
              <a:gd name="connsiteY19" fmla="*/ 1304144 h 3028013"/>
              <a:gd name="connsiteX20" fmla="*/ 244145 w 603908"/>
              <a:gd name="connsiteY20" fmla="*/ 1259173 h 3028013"/>
              <a:gd name="connsiteX21" fmla="*/ 259135 w 603908"/>
              <a:gd name="connsiteY21" fmla="*/ 1064301 h 3028013"/>
              <a:gd name="connsiteX22" fmla="*/ 274125 w 603908"/>
              <a:gd name="connsiteY22" fmla="*/ 824459 h 3028013"/>
              <a:gd name="connsiteX23" fmla="*/ 319095 w 603908"/>
              <a:gd name="connsiteY23" fmla="*/ 809468 h 3028013"/>
              <a:gd name="connsiteX24" fmla="*/ 334086 w 603908"/>
              <a:gd name="connsiteY24" fmla="*/ 764498 h 3028013"/>
              <a:gd name="connsiteX25" fmla="*/ 259135 w 603908"/>
              <a:gd name="connsiteY25" fmla="*/ 704537 h 3028013"/>
              <a:gd name="connsiteX26" fmla="*/ 229154 w 603908"/>
              <a:gd name="connsiteY26" fmla="*/ 614596 h 3028013"/>
              <a:gd name="connsiteX27" fmla="*/ 214164 w 603908"/>
              <a:gd name="connsiteY27" fmla="*/ 569626 h 3028013"/>
              <a:gd name="connsiteX28" fmla="*/ 184184 w 603908"/>
              <a:gd name="connsiteY28" fmla="*/ 524655 h 3028013"/>
              <a:gd name="connsiteX29" fmla="*/ 169194 w 603908"/>
              <a:gd name="connsiteY29" fmla="*/ 479685 h 3028013"/>
              <a:gd name="connsiteX30" fmla="*/ 94243 w 603908"/>
              <a:gd name="connsiteY30" fmla="*/ 389744 h 3028013"/>
              <a:gd name="connsiteX31" fmla="*/ 34282 w 603908"/>
              <a:gd name="connsiteY31" fmla="*/ 314793 h 3028013"/>
              <a:gd name="connsiteX32" fmla="*/ 19292 w 603908"/>
              <a:gd name="connsiteY32" fmla="*/ 74950 h 3028013"/>
              <a:gd name="connsiteX33" fmla="*/ 49272 w 603908"/>
              <a:gd name="connsiteY33" fmla="*/ 29980 h 3028013"/>
              <a:gd name="connsiteX34" fmla="*/ 64263 w 603908"/>
              <a:gd name="connsiteY34" fmla="*/ 0 h 302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908" h="3028013">
                <a:moveTo>
                  <a:pt x="513967" y="3028013"/>
                </a:moveTo>
                <a:cubicBezTo>
                  <a:pt x="488984" y="3008026"/>
                  <a:pt x="459839" y="2992344"/>
                  <a:pt x="439017" y="2968052"/>
                </a:cubicBezTo>
                <a:cubicBezTo>
                  <a:pt x="426965" y="2953991"/>
                  <a:pt x="409399" y="2849762"/>
                  <a:pt x="409036" y="2848131"/>
                </a:cubicBezTo>
                <a:cubicBezTo>
                  <a:pt x="404567" y="2828020"/>
                  <a:pt x="398086" y="2808372"/>
                  <a:pt x="394046" y="2788170"/>
                </a:cubicBezTo>
                <a:cubicBezTo>
                  <a:pt x="374228" y="2689080"/>
                  <a:pt x="368894" y="2587457"/>
                  <a:pt x="349076" y="2488367"/>
                </a:cubicBezTo>
                <a:lnTo>
                  <a:pt x="334086" y="2413416"/>
                </a:lnTo>
                <a:cubicBezTo>
                  <a:pt x="339083" y="2348459"/>
                  <a:pt x="336299" y="2282428"/>
                  <a:pt x="349076" y="2218544"/>
                </a:cubicBezTo>
                <a:cubicBezTo>
                  <a:pt x="351848" y="2204686"/>
                  <a:pt x="371785" y="2200682"/>
                  <a:pt x="379056" y="2188563"/>
                </a:cubicBezTo>
                <a:cubicBezTo>
                  <a:pt x="387185" y="2175014"/>
                  <a:pt x="386980" y="2157726"/>
                  <a:pt x="394046" y="2143593"/>
                </a:cubicBezTo>
                <a:cubicBezTo>
                  <a:pt x="421960" y="2087765"/>
                  <a:pt x="427556" y="2103382"/>
                  <a:pt x="468997" y="2053652"/>
                </a:cubicBezTo>
                <a:cubicBezTo>
                  <a:pt x="522698" y="1989210"/>
                  <a:pt x="480162" y="2031319"/>
                  <a:pt x="513967" y="1963711"/>
                </a:cubicBezTo>
                <a:cubicBezTo>
                  <a:pt x="522024" y="1947597"/>
                  <a:pt x="533954" y="1933731"/>
                  <a:pt x="543948" y="1918741"/>
                </a:cubicBezTo>
                <a:lnTo>
                  <a:pt x="588918" y="1783829"/>
                </a:lnTo>
                <a:lnTo>
                  <a:pt x="603908" y="1738859"/>
                </a:lnTo>
                <a:cubicBezTo>
                  <a:pt x="598911" y="1718872"/>
                  <a:pt x="602107" y="1694725"/>
                  <a:pt x="588918" y="1678898"/>
                </a:cubicBezTo>
                <a:cubicBezTo>
                  <a:pt x="574613" y="1661731"/>
                  <a:pt x="547551" y="1661313"/>
                  <a:pt x="528958" y="1648918"/>
                </a:cubicBezTo>
                <a:cubicBezTo>
                  <a:pt x="505134" y="1633036"/>
                  <a:pt x="465344" y="1574093"/>
                  <a:pt x="454007" y="1558977"/>
                </a:cubicBezTo>
                <a:cubicBezTo>
                  <a:pt x="404929" y="1362663"/>
                  <a:pt x="458538" y="1489690"/>
                  <a:pt x="394046" y="1409075"/>
                </a:cubicBezTo>
                <a:cubicBezTo>
                  <a:pt x="382791" y="1395007"/>
                  <a:pt x="377624" y="1375968"/>
                  <a:pt x="364066" y="1364104"/>
                </a:cubicBezTo>
                <a:cubicBezTo>
                  <a:pt x="336949" y="1340377"/>
                  <a:pt x="274125" y="1304144"/>
                  <a:pt x="274125" y="1304144"/>
                </a:cubicBezTo>
                <a:cubicBezTo>
                  <a:pt x="264132" y="1289154"/>
                  <a:pt x="245269" y="1277154"/>
                  <a:pt x="244145" y="1259173"/>
                </a:cubicBezTo>
                <a:cubicBezTo>
                  <a:pt x="240081" y="1194151"/>
                  <a:pt x="254653" y="1129296"/>
                  <a:pt x="259135" y="1064301"/>
                </a:cubicBezTo>
                <a:cubicBezTo>
                  <a:pt x="264646" y="984387"/>
                  <a:pt x="255778" y="902433"/>
                  <a:pt x="274125" y="824459"/>
                </a:cubicBezTo>
                <a:cubicBezTo>
                  <a:pt x="277744" y="809078"/>
                  <a:pt x="304105" y="814465"/>
                  <a:pt x="319095" y="809468"/>
                </a:cubicBezTo>
                <a:cubicBezTo>
                  <a:pt x="324092" y="794478"/>
                  <a:pt x="337185" y="779992"/>
                  <a:pt x="334086" y="764498"/>
                </a:cubicBezTo>
                <a:cubicBezTo>
                  <a:pt x="330800" y="748070"/>
                  <a:pt x="265595" y="708844"/>
                  <a:pt x="259135" y="704537"/>
                </a:cubicBezTo>
                <a:lnTo>
                  <a:pt x="229154" y="614596"/>
                </a:lnTo>
                <a:cubicBezTo>
                  <a:pt x="224157" y="599606"/>
                  <a:pt x="222929" y="582773"/>
                  <a:pt x="214164" y="569626"/>
                </a:cubicBezTo>
                <a:cubicBezTo>
                  <a:pt x="204171" y="554636"/>
                  <a:pt x="192241" y="540769"/>
                  <a:pt x="184184" y="524655"/>
                </a:cubicBezTo>
                <a:cubicBezTo>
                  <a:pt x="177118" y="510522"/>
                  <a:pt x="176260" y="493818"/>
                  <a:pt x="169194" y="479685"/>
                </a:cubicBezTo>
                <a:cubicBezTo>
                  <a:pt x="141280" y="423857"/>
                  <a:pt x="135684" y="439474"/>
                  <a:pt x="94243" y="389744"/>
                </a:cubicBezTo>
                <a:cubicBezTo>
                  <a:pt x="-296" y="276296"/>
                  <a:pt x="121497" y="402005"/>
                  <a:pt x="34282" y="314793"/>
                </a:cubicBezTo>
                <a:cubicBezTo>
                  <a:pt x="-2759" y="203669"/>
                  <a:pt x="-12856" y="214257"/>
                  <a:pt x="19292" y="74950"/>
                </a:cubicBezTo>
                <a:cubicBezTo>
                  <a:pt x="23343" y="57396"/>
                  <a:pt x="40003" y="45428"/>
                  <a:pt x="49272" y="29980"/>
                </a:cubicBezTo>
                <a:cubicBezTo>
                  <a:pt x="55021" y="20399"/>
                  <a:pt x="59266" y="9993"/>
                  <a:pt x="64263" y="0"/>
                </a:cubicBezTo>
              </a:path>
            </a:pathLst>
          </a:custGeom>
          <a:no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2" name="Freeform 11"/>
          <p:cNvSpPr/>
          <p:nvPr/>
        </p:nvSpPr>
        <p:spPr bwMode="auto">
          <a:xfrm>
            <a:off x="878777" y="1094282"/>
            <a:ext cx="605249" cy="2713220"/>
          </a:xfrm>
          <a:custGeom>
            <a:avLst/>
            <a:gdLst>
              <a:gd name="connsiteX0" fmla="*/ 605249 w 605249"/>
              <a:gd name="connsiteY0" fmla="*/ 2713220 h 2713220"/>
              <a:gd name="connsiteX1" fmla="*/ 365407 w 605249"/>
              <a:gd name="connsiteY1" fmla="*/ 2683239 h 2713220"/>
              <a:gd name="connsiteX2" fmla="*/ 335426 w 605249"/>
              <a:gd name="connsiteY2" fmla="*/ 2638269 h 2713220"/>
              <a:gd name="connsiteX3" fmla="*/ 260475 w 605249"/>
              <a:gd name="connsiteY3" fmla="*/ 2593298 h 2713220"/>
              <a:gd name="connsiteX4" fmla="*/ 200515 w 605249"/>
              <a:gd name="connsiteY4" fmla="*/ 2503357 h 2713220"/>
              <a:gd name="connsiteX5" fmla="*/ 140554 w 605249"/>
              <a:gd name="connsiteY5" fmla="*/ 2443397 h 2713220"/>
              <a:gd name="connsiteX6" fmla="*/ 110574 w 605249"/>
              <a:gd name="connsiteY6" fmla="*/ 2413416 h 2713220"/>
              <a:gd name="connsiteX7" fmla="*/ 20633 w 605249"/>
              <a:gd name="connsiteY7" fmla="*/ 2383436 h 2713220"/>
              <a:gd name="connsiteX8" fmla="*/ 5643 w 605249"/>
              <a:gd name="connsiteY8" fmla="*/ 2338466 h 2713220"/>
              <a:gd name="connsiteX9" fmla="*/ 20633 w 605249"/>
              <a:gd name="connsiteY9" fmla="*/ 2128603 h 2713220"/>
              <a:gd name="connsiteX10" fmla="*/ 50613 w 605249"/>
              <a:gd name="connsiteY10" fmla="*/ 2023672 h 2713220"/>
              <a:gd name="connsiteX11" fmla="*/ 50613 w 605249"/>
              <a:gd name="connsiteY11" fmla="*/ 1798820 h 2713220"/>
              <a:gd name="connsiteX12" fmla="*/ 110574 w 605249"/>
              <a:gd name="connsiteY12" fmla="*/ 1738859 h 2713220"/>
              <a:gd name="connsiteX13" fmla="*/ 155544 w 605249"/>
              <a:gd name="connsiteY13" fmla="*/ 1633928 h 2713220"/>
              <a:gd name="connsiteX14" fmla="*/ 185525 w 605249"/>
              <a:gd name="connsiteY14" fmla="*/ 1454046 h 2713220"/>
              <a:gd name="connsiteX15" fmla="*/ 215505 w 605249"/>
              <a:gd name="connsiteY15" fmla="*/ 1394085 h 2713220"/>
              <a:gd name="connsiteX16" fmla="*/ 245485 w 605249"/>
              <a:gd name="connsiteY16" fmla="*/ 1289154 h 2713220"/>
              <a:gd name="connsiteX17" fmla="*/ 260475 w 605249"/>
              <a:gd name="connsiteY17" fmla="*/ 1244184 h 2713220"/>
              <a:gd name="connsiteX18" fmla="*/ 245485 w 605249"/>
              <a:gd name="connsiteY18" fmla="*/ 779488 h 2713220"/>
              <a:gd name="connsiteX19" fmla="*/ 230495 w 605249"/>
              <a:gd name="connsiteY19" fmla="*/ 734518 h 2713220"/>
              <a:gd name="connsiteX20" fmla="*/ 200515 w 605249"/>
              <a:gd name="connsiteY20" fmla="*/ 689548 h 2713220"/>
              <a:gd name="connsiteX21" fmla="*/ 110574 w 605249"/>
              <a:gd name="connsiteY21" fmla="*/ 614597 h 2713220"/>
              <a:gd name="connsiteX22" fmla="*/ 65603 w 605249"/>
              <a:gd name="connsiteY22" fmla="*/ 539646 h 2713220"/>
              <a:gd name="connsiteX23" fmla="*/ 50613 w 605249"/>
              <a:gd name="connsiteY23" fmla="*/ 494675 h 2713220"/>
              <a:gd name="connsiteX24" fmla="*/ 20633 w 605249"/>
              <a:gd name="connsiteY24" fmla="*/ 449705 h 2713220"/>
              <a:gd name="connsiteX25" fmla="*/ 20633 w 605249"/>
              <a:gd name="connsiteY25" fmla="*/ 329784 h 2713220"/>
              <a:gd name="connsiteX26" fmla="*/ 140554 w 605249"/>
              <a:gd name="connsiteY26" fmla="*/ 344774 h 2713220"/>
              <a:gd name="connsiteX27" fmla="*/ 170534 w 605249"/>
              <a:gd name="connsiteY27" fmla="*/ 299803 h 2713220"/>
              <a:gd name="connsiteX28" fmla="*/ 125564 w 605249"/>
              <a:gd name="connsiteY28" fmla="*/ 119921 h 2713220"/>
              <a:gd name="connsiteX29" fmla="*/ 110574 w 605249"/>
              <a:gd name="connsiteY29" fmla="*/ 74951 h 2713220"/>
              <a:gd name="connsiteX30" fmla="*/ 110574 w 605249"/>
              <a:gd name="connsiteY30" fmla="*/ 0 h 271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5249" h="2713220">
                <a:moveTo>
                  <a:pt x="605249" y="2713220"/>
                </a:moveTo>
                <a:cubicBezTo>
                  <a:pt x="525302" y="2703226"/>
                  <a:pt x="443037" y="2704803"/>
                  <a:pt x="365407" y="2683239"/>
                </a:cubicBezTo>
                <a:cubicBezTo>
                  <a:pt x="348048" y="2678417"/>
                  <a:pt x="346680" y="2652337"/>
                  <a:pt x="335426" y="2638269"/>
                </a:cubicBezTo>
                <a:cubicBezTo>
                  <a:pt x="305495" y="2600855"/>
                  <a:pt x="306307" y="2608575"/>
                  <a:pt x="260475" y="2593298"/>
                </a:cubicBezTo>
                <a:cubicBezTo>
                  <a:pt x="224833" y="2486371"/>
                  <a:pt x="275372" y="2615644"/>
                  <a:pt x="200515" y="2503357"/>
                </a:cubicBezTo>
                <a:cubicBezTo>
                  <a:pt x="154832" y="2434831"/>
                  <a:pt x="226212" y="2471949"/>
                  <a:pt x="140554" y="2443397"/>
                </a:cubicBezTo>
                <a:cubicBezTo>
                  <a:pt x="130561" y="2433403"/>
                  <a:pt x="123215" y="2419736"/>
                  <a:pt x="110574" y="2413416"/>
                </a:cubicBezTo>
                <a:cubicBezTo>
                  <a:pt x="82308" y="2399283"/>
                  <a:pt x="20633" y="2383436"/>
                  <a:pt x="20633" y="2383436"/>
                </a:cubicBezTo>
                <a:cubicBezTo>
                  <a:pt x="15636" y="2368446"/>
                  <a:pt x="5643" y="2354267"/>
                  <a:pt x="5643" y="2338466"/>
                </a:cubicBezTo>
                <a:cubicBezTo>
                  <a:pt x="5643" y="2268333"/>
                  <a:pt x="12888" y="2198307"/>
                  <a:pt x="20633" y="2128603"/>
                </a:cubicBezTo>
                <a:cubicBezTo>
                  <a:pt x="23770" y="2100371"/>
                  <a:pt x="41139" y="2052095"/>
                  <a:pt x="50613" y="2023672"/>
                </a:cubicBezTo>
                <a:cubicBezTo>
                  <a:pt x="44408" y="1967828"/>
                  <a:pt x="20029" y="1859989"/>
                  <a:pt x="50613" y="1798820"/>
                </a:cubicBezTo>
                <a:cubicBezTo>
                  <a:pt x="63254" y="1773538"/>
                  <a:pt x="110574" y="1738859"/>
                  <a:pt x="110574" y="1738859"/>
                </a:cubicBezTo>
                <a:cubicBezTo>
                  <a:pt x="153610" y="1566713"/>
                  <a:pt x="93432" y="1778857"/>
                  <a:pt x="155544" y="1633928"/>
                </a:cubicBezTo>
                <a:cubicBezTo>
                  <a:pt x="177077" y="1583683"/>
                  <a:pt x="174288" y="1498992"/>
                  <a:pt x="185525" y="1454046"/>
                </a:cubicBezTo>
                <a:cubicBezTo>
                  <a:pt x="190945" y="1432367"/>
                  <a:pt x="206703" y="1414624"/>
                  <a:pt x="215505" y="1394085"/>
                </a:cubicBezTo>
                <a:cubicBezTo>
                  <a:pt x="230909" y="1358142"/>
                  <a:pt x="234618" y="1327190"/>
                  <a:pt x="245485" y="1289154"/>
                </a:cubicBezTo>
                <a:cubicBezTo>
                  <a:pt x="249826" y="1273961"/>
                  <a:pt x="255478" y="1259174"/>
                  <a:pt x="260475" y="1244184"/>
                </a:cubicBezTo>
                <a:cubicBezTo>
                  <a:pt x="255478" y="1089285"/>
                  <a:pt x="254586" y="934200"/>
                  <a:pt x="245485" y="779488"/>
                </a:cubicBezTo>
                <a:cubicBezTo>
                  <a:pt x="244557" y="763714"/>
                  <a:pt x="237561" y="748651"/>
                  <a:pt x="230495" y="734518"/>
                </a:cubicBezTo>
                <a:cubicBezTo>
                  <a:pt x="222438" y="718404"/>
                  <a:pt x="212048" y="703388"/>
                  <a:pt x="200515" y="689548"/>
                </a:cubicBezTo>
                <a:cubicBezTo>
                  <a:pt x="164446" y="646265"/>
                  <a:pt x="154792" y="644076"/>
                  <a:pt x="110574" y="614597"/>
                </a:cubicBezTo>
                <a:cubicBezTo>
                  <a:pt x="68110" y="487201"/>
                  <a:pt x="127334" y="642530"/>
                  <a:pt x="65603" y="539646"/>
                </a:cubicBezTo>
                <a:cubicBezTo>
                  <a:pt x="57473" y="526097"/>
                  <a:pt x="57679" y="508808"/>
                  <a:pt x="50613" y="494675"/>
                </a:cubicBezTo>
                <a:cubicBezTo>
                  <a:pt x="42556" y="478561"/>
                  <a:pt x="30626" y="464695"/>
                  <a:pt x="20633" y="449705"/>
                </a:cubicBezTo>
                <a:cubicBezTo>
                  <a:pt x="12423" y="425075"/>
                  <a:pt x="-21379" y="348456"/>
                  <a:pt x="20633" y="329784"/>
                </a:cubicBezTo>
                <a:cubicBezTo>
                  <a:pt x="57446" y="313423"/>
                  <a:pt x="100580" y="339777"/>
                  <a:pt x="140554" y="344774"/>
                </a:cubicBezTo>
                <a:cubicBezTo>
                  <a:pt x="150547" y="329784"/>
                  <a:pt x="168544" y="317709"/>
                  <a:pt x="170534" y="299803"/>
                </a:cubicBezTo>
                <a:cubicBezTo>
                  <a:pt x="175580" y="254386"/>
                  <a:pt x="138921" y="159992"/>
                  <a:pt x="125564" y="119921"/>
                </a:cubicBezTo>
                <a:cubicBezTo>
                  <a:pt x="120567" y="104931"/>
                  <a:pt x="110574" y="90752"/>
                  <a:pt x="110574" y="74951"/>
                </a:cubicBezTo>
                <a:lnTo>
                  <a:pt x="110574" y="0"/>
                </a:lnTo>
              </a:path>
            </a:pathLst>
          </a:custGeom>
          <a:noFill/>
          <a:ln w="889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a:xfrm>
            <a:off x="533400" y="1140970"/>
            <a:ext cx="4114800" cy="840230"/>
          </a:xfrm>
          <a:prstGeom prst="rect">
            <a:avLst/>
          </a:prstGeom>
          <a:solidFill>
            <a:srgbClr val="FFCCFF"/>
          </a:solidFill>
          <a:ln>
            <a:solidFill>
              <a:schemeClr val="tx1"/>
            </a:solidFill>
          </a:ln>
        </p:spPr>
        <p:txBody>
          <a:bodyPr wrap="square">
            <a:spAutoFit/>
          </a:bodyPr>
          <a:lstStyle/>
          <a:p>
            <a:pPr algn="ctr">
              <a:lnSpc>
                <a:spcPct val="80000"/>
              </a:lnSpc>
            </a:pPr>
            <a:r>
              <a:rPr lang="en-US" sz="3000" dirty="0" smtClean="0">
                <a:solidFill>
                  <a:srgbClr val="000000"/>
                </a:solidFill>
                <a:latin typeface="Calibri" pitchFamily="34" charset="0"/>
                <a:cs typeface="Calibri" pitchFamily="34" charset="0"/>
              </a:rPr>
              <a:t>50 years to reach the Mississippi River</a:t>
            </a:r>
            <a:endParaRPr lang="en-US" sz="300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275194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xit" presetSubtype="0" fill="hold" grpId="1"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xit" presetSubtype="0" fill="hold" grpId="1" nodeType="with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0" grpId="1" animBg="1"/>
      <p:bldP spid="2" grpId="0" animBg="1"/>
      <p:bldP spid="6" grpId="0" animBg="1"/>
      <p:bldP spid="9" grpId="0" animBg="1"/>
      <p:bldP spid="12" grpId="0" animBg="1"/>
      <p:bldP spid="15" grpId="0" animBg="1"/>
      <p:bldP spid="15"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447800"/>
            <a:ext cx="8429625"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9"/>
          <p:cNvSpPr txBox="1">
            <a:spLocks noChangeArrowheads="1"/>
          </p:cNvSpPr>
          <p:nvPr/>
        </p:nvSpPr>
        <p:spPr bwMode="auto">
          <a:xfrm>
            <a:off x="155293" y="152400"/>
            <a:ext cx="4418153" cy="1200329"/>
          </a:xfrm>
          <a:prstGeom prst="rect">
            <a:avLst/>
          </a:prstGeom>
          <a:solidFill>
            <a:schemeClr val="accent1">
              <a:lumMod val="20000"/>
              <a:lumOff val="80000"/>
            </a:schemeClr>
          </a:solidFill>
          <a:ln w="12700">
            <a:solidFill>
              <a:schemeClr val="tx1"/>
            </a:solidFill>
            <a:miter lim="800000"/>
            <a:headEnd/>
            <a:tailEnd/>
          </a:ln>
          <a:effectLst/>
          <a:extLst/>
        </p:spPr>
        <p:txBody>
          <a:bodyPr wrap="square">
            <a:spAutoFit/>
          </a:bodyPr>
          <a:lstStyle/>
          <a:p>
            <a:pPr algn="ctr">
              <a:lnSpc>
                <a:spcPct val="80000"/>
              </a:lnSpc>
              <a:spcBef>
                <a:spcPts val="0"/>
              </a:spcBef>
              <a:defRPr/>
            </a:pPr>
            <a:r>
              <a:rPr kumimoji="1" lang="en-US" sz="3000" dirty="0" smtClean="0">
                <a:solidFill>
                  <a:srgbClr val="000000"/>
                </a:solidFill>
                <a:latin typeface="Calibri" pitchFamily="34" charset="0"/>
                <a:cs typeface="Calibri" pitchFamily="34" charset="0"/>
              </a:rPr>
              <a:t>In 230 years, Americans had come to dominate the continent</a:t>
            </a:r>
            <a:endParaRPr kumimoji="1" lang="en-US" sz="3000" dirty="0">
              <a:solidFill>
                <a:srgbClr val="000000"/>
              </a:solidFill>
              <a:latin typeface="Calibri" pitchFamily="34" charset="0"/>
              <a:cs typeface="Calibri" pitchFamily="34" charset="0"/>
            </a:endParaRPr>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248" t="80134" r="73808"/>
          <a:stretch/>
        </p:blipFill>
        <p:spPr bwMode="auto">
          <a:xfrm>
            <a:off x="-76200" y="5173742"/>
            <a:ext cx="2655363" cy="1836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9"/>
          <p:cNvSpPr txBox="1">
            <a:spLocks noChangeArrowheads="1"/>
          </p:cNvSpPr>
          <p:nvPr/>
        </p:nvSpPr>
        <p:spPr bwMode="auto">
          <a:xfrm>
            <a:off x="4648200" y="304800"/>
            <a:ext cx="4418153" cy="1209562"/>
          </a:xfrm>
          <a:prstGeom prst="rect">
            <a:avLst/>
          </a:prstGeom>
          <a:solidFill>
            <a:srgbClr val="FFCCCC"/>
          </a:solidFill>
          <a:ln w="12700">
            <a:solidFill>
              <a:schemeClr val="tx1"/>
            </a:solidFill>
            <a:miter lim="800000"/>
            <a:headEnd/>
            <a:tailEnd/>
          </a:ln>
          <a:effectLst/>
          <a:extLst/>
        </p:spPr>
        <p:txBody>
          <a:bodyPr wrap="square">
            <a:spAutoFit/>
          </a:bodyPr>
          <a:lstStyle/>
          <a:p>
            <a:pPr algn="ctr">
              <a:lnSpc>
                <a:spcPct val="80000"/>
              </a:lnSpc>
              <a:spcBef>
                <a:spcPts val="0"/>
              </a:spcBef>
              <a:defRPr/>
            </a:pPr>
            <a:r>
              <a:rPr kumimoji="1" lang="en-US" sz="3000" dirty="0" smtClean="0">
                <a:solidFill>
                  <a:srgbClr val="000000"/>
                </a:solidFill>
                <a:latin typeface="Calibri" pitchFamily="34" charset="0"/>
                <a:cs typeface="Calibri" pitchFamily="34" charset="0"/>
              </a:rPr>
              <a:t>Americans believed such rapid expansion a result of divine favor….</a:t>
            </a:r>
            <a:endParaRPr kumimoji="1" lang="en-US" sz="300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28249505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8332"/>
            <a:ext cx="8454301" cy="6429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9"/>
          <p:cNvSpPr txBox="1">
            <a:spLocks noChangeArrowheads="1"/>
          </p:cNvSpPr>
          <p:nvPr/>
        </p:nvSpPr>
        <p:spPr bwMode="auto">
          <a:xfrm>
            <a:off x="4725847" y="0"/>
            <a:ext cx="4418153" cy="1700722"/>
          </a:xfrm>
          <a:prstGeom prst="rect">
            <a:avLst/>
          </a:prstGeom>
          <a:solidFill>
            <a:schemeClr val="accent1">
              <a:lumMod val="20000"/>
              <a:lumOff val="80000"/>
            </a:schemeClr>
          </a:solidFill>
          <a:ln w="12700">
            <a:solidFill>
              <a:schemeClr val="tx1"/>
            </a:solidFill>
            <a:miter lim="800000"/>
            <a:headEnd/>
            <a:tailEnd/>
          </a:ln>
          <a:effectLst/>
          <a:extLst/>
        </p:spPr>
        <p:txBody>
          <a:bodyPr wrap="square">
            <a:spAutoFit/>
          </a:bodyPr>
          <a:lstStyle/>
          <a:p>
            <a:pPr algn="ctr">
              <a:lnSpc>
                <a:spcPct val="80000"/>
              </a:lnSpc>
              <a:spcBef>
                <a:spcPts val="0"/>
              </a:spcBef>
              <a:defRPr/>
            </a:pPr>
            <a:r>
              <a:rPr kumimoji="1" lang="en-US" sz="2600" u="sng" dirty="0" smtClean="0">
                <a:latin typeface="Calibri" pitchFamily="34" charset="0"/>
                <a:cs typeface="Calibri" pitchFamily="34" charset="0"/>
              </a:rPr>
              <a:t>Manifest Destiny</a:t>
            </a:r>
            <a:r>
              <a:rPr kumimoji="1" lang="en-US" sz="2600" dirty="0" smtClean="0">
                <a:latin typeface="Calibri" pitchFamily="34" charset="0"/>
                <a:cs typeface="Calibri" pitchFamily="34" charset="0"/>
              </a:rPr>
              <a:t>, a phrase coined to describe the belief that </a:t>
            </a:r>
            <a:r>
              <a:rPr kumimoji="1" lang="en-US" sz="2600" dirty="0" smtClean="0">
                <a:solidFill>
                  <a:srgbClr val="FF0000"/>
                </a:solidFill>
                <a:latin typeface="Calibri" pitchFamily="34" charset="0"/>
                <a:cs typeface="Calibri" pitchFamily="34" charset="0"/>
              </a:rPr>
              <a:t>America was to expand and settle the entire continent of North America</a:t>
            </a:r>
            <a:endParaRPr kumimoji="1" lang="en-US" sz="2600" dirty="0">
              <a:solidFill>
                <a:srgbClr val="FF0000"/>
              </a:solidFill>
              <a:latin typeface="Calibri" pitchFamily="34" charset="0"/>
              <a:cs typeface="Calibri" pitchFamily="34" charset="0"/>
            </a:endParaRPr>
          </a:p>
        </p:txBody>
      </p:sp>
      <p:sp>
        <p:nvSpPr>
          <p:cNvPr id="8" name="Text Box 29"/>
          <p:cNvSpPr txBox="1">
            <a:spLocks noChangeArrowheads="1"/>
          </p:cNvSpPr>
          <p:nvPr/>
        </p:nvSpPr>
        <p:spPr bwMode="auto">
          <a:xfrm>
            <a:off x="156299" y="5645053"/>
            <a:ext cx="8835301" cy="1060547"/>
          </a:xfrm>
          <a:prstGeom prst="rect">
            <a:avLst/>
          </a:prstGeom>
          <a:solidFill>
            <a:srgbClr val="FFCCCC"/>
          </a:solidFill>
          <a:ln w="12700">
            <a:solidFill>
              <a:schemeClr val="tx1"/>
            </a:solidFill>
            <a:miter lim="800000"/>
            <a:headEnd/>
            <a:tailEnd/>
          </a:ln>
          <a:effectLst/>
          <a:extLst/>
        </p:spPr>
        <p:txBody>
          <a:bodyPr wrap="square">
            <a:spAutoFit/>
          </a:bodyPr>
          <a:lstStyle/>
          <a:p>
            <a:pPr algn="ctr">
              <a:lnSpc>
                <a:spcPct val="80000"/>
              </a:lnSpc>
              <a:spcBef>
                <a:spcPts val="0"/>
              </a:spcBef>
              <a:defRPr/>
            </a:pPr>
            <a:r>
              <a:rPr kumimoji="1" lang="en-US" sz="2600" dirty="0" smtClean="0">
                <a:solidFill>
                  <a:srgbClr val="000000"/>
                </a:solidFill>
                <a:latin typeface="Calibri" pitchFamily="34" charset="0"/>
                <a:cs typeface="Calibri" pitchFamily="34" charset="0"/>
              </a:rPr>
              <a:t>America’s “Manifest Destiny to overspread the continent allotted by Providence for the free development of our yearly multiplying millions.” – John L. O’Sullivan</a:t>
            </a:r>
            <a:endParaRPr kumimoji="1" lang="en-US" sz="260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36201112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http://sunnycv.com/steve/civilwar/01/images/915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 y="0"/>
            <a:ext cx="7620000" cy="5067301"/>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9"/>
          <p:cNvSpPr txBox="1">
            <a:spLocks noChangeArrowheads="1"/>
          </p:cNvSpPr>
          <p:nvPr/>
        </p:nvSpPr>
        <p:spPr bwMode="auto">
          <a:xfrm>
            <a:off x="4725847" y="0"/>
            <a:ext cx="4418153" cy="1700722"/>
          </a:xfrm>
          <a:prstGeom prst="rect">
            <a:avLst/>
          </a:prstGeom>
          <a:solidFill>
            <a:schemeClr val="accent1">
              <a:lumMod val="20000"/>
              <a:lumOff val="80000"/>
            </a:schemeClr>
          </a:solidFill>
          <a:ln w="12700">
            <a:solidFill>
              <a:schemeClr val="tx1"/>
            </a:solidFill>
            <a:miter lim="800000"/>
            <a:headEnd/>
            <a:tailEnd/>
          </a:ln>
          <a:effectLst/>
          <a:extLst/>
        </p:spPr>
        <p:txBody>
          <a:bodyPr wrap="square">
            <a:spAutoFit/>
          </a:bodyPr>
          <a:lstStyle/>
          <a:p>
            <a:pPr algn="ctr">
              <a:lnSpc>
                <a:spcPct val="80000"/>
              </a:lnSpc>
              <a:spcBef>
                <a:spcPts val="0"/>
              </a:spcBef>
              <a:defRPr/>
            </a:pPr>
            <a:r>
              <a:rPr kumimoji="1" lang="en-US" sz="2600" dirty="0" smtClean="0">
                <a:solidFill>
                  <a:srgbClr val="FF0000"/>
                </a:solidFill>
                <a:latin typeface="Calibri" pitchFamily="34" charset="0"/>
                <a:cs typeface="Calibri" pitchFamily="34" charset="0"/>
              </a:rPr>
              <a:t>Mormons</a:t>
            </a:r>
            <a:r>
              <a:rPr kumimoji="1" lang="en-US" sz="2600" dirty="0" smtClean="0">
                <a:latin typeface="Calibri" pitchFamily="34" charset="0"/>
                <a:cs typeface="Calibri" pitchFamily="34" charset="0"/>
              </a:rPr>
              <a:t> settled in western New York in 1827 when </a:t>
            </a:r>
            <a:r>
              <a:rPr kumimoji="1" lang="en-US" sz="2600" u="sng" dirty="0" smtClean="0">
                <a:latin typeface="Calibri" pitchFamily="34" charset="0"/>
                <a:cs typeface="Calibri" pitchFamily="34" charset="0"/>
              </a:rPr>
              <a:t>Joseph Smith</a:t>
            </a:r>
            <a:r>
              <a:rPr kumimoji="1" lang="en-US" sz="2600" dirty="0" smtClean="0">
                <a:latin typeface="Calibri" pitchFamily="34" charset="0"/>
                <a:cs typeface="Calibri" pitchFamily="34" charset="0"/>
              </a:rPr>
              <a:t> established the </a:t>
            </a:r>
            <a:r>
              <a:rPr kumimoji="1" lang="en-US" sz="2600" dirty="0" smtClean="0">
                <a:solidFill>
                  <a:srgbClr val="FF0000"/>
                </a:solidFill>
                <a:latin typeface="Calibri" pitchFamily="34" charset="0"/>
                <a:cs typeface="Calibri" pitchFamily="34" charset="0"/>
              </a:rPr>
              <a:t>Church of Jesus Christ of Latter-day Saints</a:t>
            </a:r>
            <a:endParaRPr kumimoji="1" lang="en-US" sz="2600" dirty="0">
              <a:solidFill>
                <a:srgbClr val="FF0000"/>
              </a:solidFill>
              <a:latin typeface="Calibri" pitchFamily="34" charset="0"/>
              <a:cs typeface="Calibri" pitchFamily="34" charset="0"/>
            </a:endParaRPr>
          </a:p>
        </p:txBody>
      </p:sp>
      <p:sp>
        <p:nvSpPr>
          <p:cNvPr id="8" name="Text Box 29"/>
          <p:cNvSpPr txBox="1">
            <a:spLocks noChangeArrowheads="1"/>
          </p:cNvSpPr>
          <p:nvPr/>
        </p:nvSpPr>
        <p:spPr bwMode="auto">
          <a:xfrm>
            <a:off x="156299" y="5645053"/>
            <a:ext cx="8835301" cy="1060547"/>
          </a:xfrm>
          <a:prstGeom prst="rect">
            <a:avLst/>
          </a:prstGeom>
          <a:solidFill>
            <a:srgbClr val="FFCCCC"/>
          </a:solidFill>
          <a:ln w="12700">
            <a:solidFill>
              <a:schemeClr val="tx1"/>
            </a:solidFill>
            <a:miter lim="800000"/>
            <a:headEnd/>
            <a:tailEnd/>
          </a:ln>
          <a:effectLst/>
          <a:extLst/>
        </p:spPr>
        <p:txBody>
          <a:bodyPr wrap="square">
            <a:spAutoFit/>
          </a:bodyPr>
          <a:lstStyle/>
          <a:p>
            <a:pPr algn="ctr">
              <a:lnSpc>
                <a:spcPct val="80000"/>
              </a:lnSpc>
              <a:spcBef>
                <a:spcPts val="0"/>
              </a:spcBef>
              <a:defRPr/>
            </a:pPr>
            <a:r>
              <a:rPr kumimoji="1" lang="en-US" sz="2600" dirty="0" smtClean="0">
                <a:solidFill>
                  <a:srgbClr val="FF0000"/>
                </a:solidFill>
                <a:latin typeface="Calibri" pitchFamily="34" charset="0"/>
                <a:cs typeface="Calibri" pitchFamily="34" charset="0"/>
              </a:rPr>
              <a:t>Brigham Young moved the Mormons to Salt Lake City, Utah in 1847</a:t>
            </a:r>
            <a:r>
              <a:rPr kumimoji="1" lang="en-US" sz="2600" dirty="0" smtClean="0">
                <a:solidFill>
                  <a:srgbClr val="000000"/>
                </a:solidFill>
                <a:latin typeface="Calibri" pitchFamily="34" charset="0"/>
                <a:cs typeface="Calibri" pitchFamily="34" charset="0"/>
              </a:rPr>
              <a:t>.  Each family had </a:t>
            </a:r>
            <a:r>
              <a:rPr kumimoji="1" lang="en-US" sz="2600" dirty="0" smtClean="0">
                <a:solidFill>
                  <a:srgbClr val="FF0000"/>
                </a:solidFill>
                <a:latin typeface="Calibri" pitchFamily="34" charset="0"/>
                <a:cs typeface="Calibri" pitchFamily="34" charset="0"/>
              </a:rPr>
              <a:t>common ownership of water and timberland</a:t>
            </a:r>
            <a:endParaRPr kumimoji="1" lang="en-US" sz="2600" dirty="0">
              <a:solidFill>
                <a:srgbClr val="FF0000"/>
              </a:solidFill>
              <a:latin typeface="Calibri" pitchFamily="34" charset="0"/>
              <a:cs typeface="Calibri" pitchFamily="34" charset="0"/>
            </a:endParaRPr>
          </a:p>
        </p:txBody>
      </p:sp>
      <p:sp>
        <p:nvSpPr>
          <p:cNvPr id="6" name="Rectangle 5"/>
          <p:cNvSpPr/>
          <p:nvPr/>
        </p:nvSpPr>
        <p:spPr>
          <a:xfrm>
            <a:off x="4814615" y="1981200"/>
            <a:ext cx="4161487" cy="1569660"/>
          </a:xfrm>
          <a:prstGeom prst="rect">
            <a:avLst/>
          </a:prstGeom>
          <a:solidFill>
            <a:srgbClr val="CCFFCC"/>
          </a:solidFill>
          <a:ln>
            <a:solidFill>
              <a:schemeClr val="tx1"/>
            </a:solidFill>
          </a:ln>
        </p:spPr>
        <p:txBody>
          <a:bodyPr wrap="square">
            <a:spAutoFit/>
          </a:bodyPr>
          <a:lstStyle/>
          <a:p>
            <a:pPr algn="ctr">
              <a:lnSpc>
                <a:spcPct val="80000"/>
              </a:lnSpc>
            </a:pPr>
            <a:r>
              <a:rPr lang="en-US" sz="3000" dirty="0" smtClean="0">
                <a:solidFill>
                  <a:srgbClr val="000000"/>
                </a:solidFill>
                <a:latin typeface="Calibri" pitchFamily="34" charset="0"/>
                <a:cs typeface="Calibri" pitchFamily="34" charset="0"/>
              </a:rPr>
              <a:t>They </a:t>
            </a:r>
            <a:r>
              <a:rPr lang="en-US" sz="3000" dirty="0" smtClean="0">
                <a:solidFill>
                  <a:srgbClr val="FF0000"/>
                </a:solidFill>
                <a:latin typeface="Calibri" pitchFamily="34" charset="0"/>
                <a:cs typeface="Calibri" pitchFamily="34" charset="0"/>
              </a:rPr>
              <a:t>moved to Nauvoo, Illinois in 1839 </a:t>
            </a:r>
            <a:r>
              <a:rPr lang="en-US" sz="3000" dirty="0" smtClean="0">
                <a:solidFill>
                  <a:srgbClr val="000000"/>
                </a:solidFill>
                <a:latin typeface="Calibri" pitchFamily="34" charset="0"/>
                <a:cs typeface="Calibri" pitchFamily="34" charset="0"/>
              </a:rPr>
              <a:t>where Smith’s neighbors spoke out against polygamy</a:t>
            </a:r>
            <a:endParaRPr lang="en-US" sz="300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28916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1"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7"/>
          <p:cNvSpPr>
            <a:spLocks noChangeArrowheads="1"/>
          </p:cNvSpPr>
          <p:nvPr/>
        </p:nvSpPr>
        <p:spPr bwMode="auto">
          <a:xfrm>
            <a:off x="6324600" y="2362200"/>
            <a:ext cx="685800" cy="325438"/>
          </a:xfrm>
          <a:prstGeom prst="rect">
            <a:avLst/>
          </a:prstGeom>
          <a:solidFill>
            <a:schemeClr val="bg1"/>
          </a:solidFill>
          <a:ln w="9525" algn="ctr">
            <a:solidFill>
              <a:schemeClr val="bg1"/>
            </a:solidFill>
            <a:round/>
            <a:headEnd/>
            <a:tailEnd/>
          </a:ln>
        </p:spPr>
        <p:txBody>
          <a:bodyPr/>
          <a:lstStyle/>
          <a:p>
            <a:endParaRPr lang="en-US"/>
          </a:p>
        </p:txBody>
      </p:sp>
      <p:pic>
        <p:nvPicPr>
          <p:cNvPr id="614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52400"/>
            <a:ext cx="587216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Freeform 6"/>
          <p:cNvSpPr>
            <a:spLocks/>
          </p:cNvSpPr>
          <p:nvPr/>
        </p:nvSpPr>
        <p:spPr bwMode="auto">
          <a:xfrm>
            <a:off x="6548438" y="1243013"/>
            <a:ext cx="1952625" cy="1968500"/>
          </a:xfrm>
          <a:custGeom>
            <a:avLst/>
            <a:gdLst>
              <a:gd name="T0" fmla="*/ 19051 w 1952626"/>
              <a:gd name="T1" fmla="*/ 1232990 h 1969293"/>
              <a:gd name="T2" fmla="*/ 66676 w 1952626"/>
              <a:gd name="T3" fmla="*/ 1318681 h 1969293"/>
              <a:gd name="T4" fmla="*/ 57151 w 1952626"/>
              <a:gd name="T5" fmla="*/ 1466259 h 1969293"/>
              <a:gd name="T6" fmla="*/ 161926 w 1952626"/>
              <a:gd name="T7" fmla="*/ 1537668 h 1969293"/>
              <a:gd name="T8" fmla="*/ 252413 w 1952626"/>
              <a:gd name="T9" fmla="*/ 1528146 h 1969293"/>
              <a:gd name="T10" fmla="*/ 314326 w 1952626"/>
              <a:gd name="T11" fmla="*/ 1537668 h 1969293"/>
              <a:gd name="T12" fmla="*/ 423863 w 1952626"/>
              <a:gd name="T13" fmla="*/ 1580513 h 1969293"/>
              <a:gd name="T14" fmla="*/ 476251 w 1952626"/>
              <a:gd name="T15" fmla="*/ 1575752 h 1969293"/>
              <a:gd name="T16" fmla="*/ 514351 w 1952626"/>
              <a:gd name="T17" fmla="*/ 1532907 h 1969293"/>
              <a:gd name="T18" fmla="*/ 595313 w 1952626"/>
              <a:gd name="T19" fmla="*/ 1575752 h 1969293"/>
              <a:gd name="T20" fmla="*/ 542926 w 1952626"/>
              <a:gd name="T21" fmla="*/ 1499583 h 1969293"/>
              <a:gd name="T22" fmla="*/ 547688 w 1952626"/>
              <a:gd name="T23" fmla="*/ 1404371 h 1969293"/>
              <a:gd name="T24" fmla="*/ 876301 w 1952626"/>
              <a:gd name="T25" fmla="*/ 1356765 h 1969293"/>
              <a:gd name="T26" fmla="*/ 976313 w 1952626"/>
              <a:gd name="T27" fmla="*/ 1380569 h 1969293"/>
              <a:gd name="T28" fmla="*/ 1071562 w 1952626"/>
              <a:gd name="T29" fmla="*/ 1432935 h 1969293"/>
              <a:gd name="T30" fmla="*/ 1119187 w 1952626"/>
              <a:gd name="T31" fmla="*/ 1413892 h 1969293"/>
              <a:gd name="T32" fmla="*/ 1209675 w 1952626"/>
              <a:gd name="T33" fmla="*/ 1390090 h 1969293"/>
              <a:gd name="T34" fmla="*/ 1285875 w 1952626"/>
              <a:gd name="T35" fmla="*/ 1451977 h 1969293"/>
              <a:gd name="T36" fmla="*/ 1362075 w 1952626"/>
              <a:gd name="T37" fmla="*/ 1518625 h 1969293"/>
              <a:gd name="T38" fmla="*/ 1357312 w 1952626"/>
              <a:gd name="T39" fmla="*/ 1637640 h 1969293"/>
              <a:gd name="T40" fmla="*/ 1409700 w 1952626"/>
              <a:gd name="T41" fmla="*/ 1713810 h 1969293"/>
              <a:gd name="T42" fmla="*/ 1485900 w 1952626"/>
              <a:gd name="T43" fmla="*/ 1766176 h 1969293"/>
              <a:gd name="T44" fmla="*/ 1525587 w 1952626"/>
              <a:gd name="T45" fmla="*/ 1848692 h 1969293"/>
              <a:gd name="T46" fmla="*/ 1716087 w 1952626"/>
              <a:gd name="T47" fmla="*/ 1959773 h 1969293"/>
              <a:gd name="T48" fmla="*/ 1676400 w 1952626"/>
              <a:gd name="T49" fmla="*/ 1699527 h 1969293"/>
              <a:gd name="T50" fmla="*/ 1624012 w 1952626"/>
              <a:gd name="T51" fmla="*/ 1637640 h 1969293"/>
              <a:gd name="T52" fmla="*/ 1576387 w 1952626"/>
              <a:gd name="T53" fmla="*/ 1551950 h 1969293"/>
              <a:gd name="T54" fmla="*/ 1566862 w 1952626"/>
              <a:gd name="T55" fmla="*/ 1504344 h 1969293"/>
              <a:gd name="T56" fmla="*/ 1509712 w 1952626"/>
              <a:gd name="T57" fmla="*/ 1418654 h 1969293"/>
              <a:gd name="T58" fmla="*/ 1452562 w 1952626"/>
              <a:gd name="T59" fmla="*/ 1332963 h 1969293"/>
              <a:gd name="T60" fmla="*/ 1438275 w 1952626"/>
              <a:gd name="T61" fmla="*/ 1194906 h 1969293"/>
              <a:gd name="T62" fmla="*/ 1452562 w 1952626"/>
              <a:gd name="T63" fmla="*/ 1128257 h 1969293"/>
              <a:gd name="T64" fmla="*/ 1492250 w 1952626"/>
              <a:gd name="T65" fmla="*/ 1023525 h 1969293"/>
              <a:gd name="T66" fmla="*/ 1562100 w 1952626"/>
              <a:gd name="T67" fmla="*/ 961638 h 1969293"/>
              <a:gd name="T68" fmla="*/ 1647825 w 1952626"/>
              <a:gd name="T69" fmla="*/ 871186 h 1969293"/>
              <a:gd name="T70" fmla="*/ 1685925 w 1952626"/>
              <a:gd name="T71" fmla="*/ 766453 h 1969293"/>
              <a:gd name="T72" fmla="*/ 1785937 w 1952626"/>
              <a:gd name="T73" fmla="*/ 702979 h 1969293"/>
              <a:gd name="T74" fmla="*/ 1919287 w 1952626"/>
              <a:gd name="T75" fmla="*/ 595072 h 1969293"/>
              <a:gd name="T76" fmla="*/ 1890712 w 1952626"/>
              <a:gd name="T77" fmla="*/ 518903 h 1969293"/>
              <a:gd name="T78" fmla="*/ 1947862 w 1952626"/>
              <a:gd name="T79" fmla="*/ 428452 h 1969293"/>
              <a:gd name="T80" fmla="*/ 1895475 w 1952626"/>
              <a:gd name="T81" fmla="*/ 314198 h 1969293"/>
              <a:gd name="T82" fmla="*/ 1819275 w 1952626"/>
              <a:gd name="T83" fmla="*/ 266593 h 1969293"/>
              <a:gd name="T84" fmla="*/ 1800225 w 1952626"/>
              <a:gd name="T85" fmla="*/ 166620 h 1969293"/>
              <a:gd name="T86" fmla="*/ 1676400 w 1952626"/>
              <a:gd name="T87" fmla="*/ 85690 h 1969293"/>
              <a:gd name="T88" fmla="*/ 1604962 w 1952626"/>
              <a:gd name="T89" fmla="*/ 0 h 1969293"/>
              <a:gd name="T90" fmla="*/ 1504950 w 1952626"/>
              <a:gd name="T91" fmla="*/ 47606 h 1969293"/>
              <a:gd name="T92" fmla="*/ 1433512 w 1952626"/>
              <a:gd name="T93" fmla="*/ 152339 h 1969293"/>
              <a:gd name="T94" fmla="*/ 1376362 w 1952626"/>
              <a:gd name="T95" fmla="*/ 276114 h 1969293"/>
              <a:gd name="T96" fmla="*/ 1343025 w 1952626"/>
              <a:gd name="T97" fmla="*/ 404649 h 1969293"/>
              <a:gd name="T98" fmla="*/ 1285875 w 1952626"/>
              <a:gd name="T99" fmla="*/ 495101 h 1969293"/>
              <a:gd name="T100" fmla="*/ 1195387 w 1952626"/>
              <a:gd name="T101" fmla="*/ 566509 h 1969293"/>
              <a:gd name="T102" fmla="*/ 1133475 w 1952626"/>
              <a:gd name="T103" fmla="*/ 609355 h 1969293"/>
              <a:gd name="T104" fmla="*/ 1071562 w 1952626"/>
              <a:gd name="T105" fmla="*/ 695045 h 1969293"/>
              <a:gd name="T106" fmla="*/ 933451 w 1952626"/>
              <a:gd name="T107" fmla="*/ 733130 h 1969293"/>
              <a:gd name="T108" fmla="*/ 709613 w 1952626"/>
              <a:gd name="T109" fmla="*/ 761693 h 1969293"/>
              <a:gd name="T110" fmla="*/ 433388 w 1952626"/>
              <a:gd name="T111" fmla="*/ 790257 h 1969293"/>
              <a:gd name="T112" fmla="*/ 357188 w 1952626"/>
              <a:gd name="T113" fmla="*/ 894989 h 1969293"/>
              <a:gd name="T114" fmla="*/ 319088 w 1952626"/>
              <a:gd name="T115" fmla="*/ 1071131 h 1969293"/>
              <a:gd name="T116" fmla="*/ 4763 w 1952626"/>
              <a:gd name="T117" fmla="*/ 1090173 h 19692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52626" h="1969293">
                <a:moveTo>
                  <a:pt x="4763" y="1090612"/>
                </a:moveTo>
                <a:lnTo>
                  <a:pt x="4763" y="1090612"/>
                </a:lnTo>
                <a:cubicBezTo>
                  <a:pt x="3666" y="1110353"/>
                  <a:pt x="-5383" y="1193524"/>
                  <a:pt x="4763" y="1223962"/>
                </a:cubicBezTo>
                <a:cubicBezTo>
                  <a:pt x="6573" y="1229392"/>
                  <a:pt x="14288" y="1230312"/>
                  <a:pt x="19051" y="1233487"/>
                </a:cubicBezTo>
                <a:cubicBezTo>
                  <a:pt x="31018" y="1269394"/>
                  <a:pt x="14877" y="1225140"/>
                  <a:pt x="33338" y="1262062"/>
                </a:cubicBezTo>
                <a:cubicBezTo>
                  <a:pt x="35583" y="1266552"/>
                  <a:pt x="35663" y="1271961"/>
                  <a:pt x="38101" y="1276350"/>
                </a:cubicBezTo>
                <a:cubicBezTo>
                  <a:pt x="43660" y="1286357"/>
                  <a:pt x="50801" y="1295400"/>
                  <a:pt x="57151" y="1304925"/>
                </a:cubicBezTo>
                <a:lnTo>
                  <a:pt x="66676" y="1319212"/>
                </a:lnTo>
                <a:lnTo>
                  <a:pt x="76201" y="1333500"/>
                </a:lnTo>
                <a:cubicBezTo>
                  <a:pt x="74685" y="1350176"/>
                  <a:pt x="74603" y="1395426"/>
                  <a:pt x="61913" y="1414462"/>
                </a:cubicBezTo>
                <a:lnTo>
                  <a:pt x="52388" y="1428750"/>
                </a:lnTo>
                <a:cubicBezTo>
                  <a:pt x="53976" y="1441450"/>
                  <a:pt x="53783" y="1454502"/>
                  <a:pt x="57151" y="1466850"/>
                </a:cubicBezTo>
                <a:cubicBezTo>
                  <a:pt x="58657" y="1472372"/>
                  <a:pt x="65288" y="1475584"/>
                  <a:pt x="66676" y="1481137"/>
                </a:cubicBezTo>
                <a:cubicBezTo>
                  <a:pt x="70162" y="1495083"/>
                  <a:pt x="59740" y="1515644"/>
                  <a:pt x="71438" y="1524000"/>
                </a:cubicBezTo>
                <a:cubicBezTo>
                  <a:pt x="88281" y="1536031"/>
                  <a:pt x="112713" y="1527175"/>
                  <a:pt x="133351" y="1528762"/>
                </a:cubicBezTo>
                <a:cubicBezTo>
                  <a:pt x="142876" y="1531937"/>
                  <a:pt x="152186" y="1535852"/>
                  <a:pt x="161926" y="1538287"/>
                </a:cubicBezTo>
                <a:cubicBezTo>
                  <a:pt x="168276" y="1539875"/>
                  <a:pt x="174707" y="1541169"/>
                  <a:pt x="180976" y="1543050"/>
                </a:cubicBezTo>
                <a:cubicBezTo>
                  <a:pt x="190593" y="1545935"/>
                  <a:pt x="209551" y="1552575"/>
                  <a:pt x="209551" y="1552575"/>
                </a:cubicBezTo>
                <a:cubicBezTo>
                  <a:pt x="222251" y="1550987"/>
                  <a:pt x="236463" y="1554028"/>
                  <a:pt x="247651" y="1547812"/>
                </a:cubicBezTo>
                <a:cubicBezTo>
                  <a:pt x="253373" y="1544633"/>
                  <a:pt x="249835" y="1534778"/>
                  <a:pt x="252413" y="1528762"/>
                </a:cubicBezTo>
                <a:cubicBezTo>
                  <a:pt x="259593" y="1512008"/>
                  <a:pt x="261007" y="1514785"/>
                  <a:pt x="276226" y="1509712"/>
                </a:cubicBezTo>
                <a:cubicBezTo>
                  <a:pt x="280988" y="1512887"/>
                  <a:pt x="285394" y="1516677"/>
                  <a:pt x="290513" y="1519237"/>
                </a:cubicBezTo>
                <a:cubicBezTo>
                  <a:pt x="295003" y="1521482"/>
                  <a:pt x="300881" y="1520864"/>
                  <a:pt x="304801" y="1524000"/>
                </a:cubicBezTo>
                <a:cubicBezTo>
                  <a:pt x="309270" y="1527576"/>
                  <a:pt x="310279" y="1534240"/>
                  <a:pt x="314326" y="1538287"/>
                </a:cubicBezTo>
                <a:cubicBezTo>
                  <a:pt x="323558" y="1547519"/>
                  <a:pt x="331280" y="1548701"/>
                  <a:pt x="342901" y="1552575"/>
                </a:cubicBezTo>
                <a:cubicBezTo>
                  <a:pt x="351590" y="1565608"/>
                  <a:pt x="351675" y="1569703"/>
                  <a:pt x="366713" y="1576387"/>
                </a:cubicBezTo>
                <a:cubicBezTo>
                  <a:pt x="375888" y="1580465"/>
                  <a:pt x="395288" y="1585912"/>
                  <a:pt x="395288" y="1585912"/>
                </a:cubicBezTo>
                <a:cubicBezTo>
                  <a:pt x="404813" y="1584325"/>
                  <a:pt x="415226" y="1585468"/>
                  <a:pt x="423863" y="1581150"/>
                </a:cubicBezTo>
                <a:cubicBezTo>
                  <a:pt x="428983" y="1578590"/>
                  <a:pt x="428918" y="1570438"/>
                  <a:pt x="433388" y="1566862"/>
                </a:cubicBezTo>
                <a:cubicBezTo>
                  <a:pt x="437308" y="1563726"/>
                  <a:pt x="442913" y="1563687"/>
                  <a:pt x="447676" y="1562100"/>
                </a:cubicBezTo>
                <a:cubicBezTo>
                  <a:pt x="452438" y="1563687"/>
                  <a:pt x="457473" y="1564617"/>
                  <a:pt x="461963" y="1566862"/>
                </a:cubicBezTo>
                <a:cubicBezTo>
                  <a:pt x="467083" y="1569422"/>
                  <a:pt x="470605" y="1575446"/>
                  <a:pt x="476251" y="1576387"/>
                </a:cubicBezTo>
                <a:cubicBezTo>
                  <a:pt x="481203" y="1577212"/>
                  <a:pt x="485776" y="1573212"/>
                  <a:pt x="490538" y="1571625"/>
                </a:cubicBezTo>
                <a:cubicBezTo>
                  <a:pt x="492126" y="1566862"/>
                  <a:pt x="494212" y="1562238"/>
                  <a:pt x="495301" y="1557337"/>
                </a:cubicBezTo>
                <a:cubicBezTo>
                  <a:pt x="497396" y="1547911"/>
                  <a:pt x="494031" y="1536302"/>
                  <a:pt x="500063" y="1528762"/>
                </a:cubicBezTo>
                <a:cubicBezTo>
                  <a:pt x="503199" y="1524842"/>
                  <a:pt x="509588" y="1531937"/>
                  <a:pt x="514351" y="1533525"/>
                </a:cubicBezTo>
                <a:cubicBezTo>
                  <a:pt x="517526" y="1538287"/>
                  <a:pt x="519022" y="1544779"/>
                  <a:pt x="523876" y="1547812"/>
                </a:cubicBezTo>
                <a:cubicBezTo>
                  <a:pt x="532390" y="1553133"/>
                  <a:pt x="552451" y="1557337"/>
                  <a:pt x="552451" y="1557337"/>
                </a:cubicBezTo>
                <a:cubicBezTo>
                  <a:pt x="557213" y="1560512"/>
                  <a:pt x="561508" y="1564537"/>
                  <a:pt x="566738" y="1566862"/>
                </a:cubicBezTo>
                <a:cubicBezTo>
                  <a:pt x="575913" y="1570940"/>
                  <a:pt x="595313" y="1576387"/>
                  <a:pt x="595313" y="1576387"/>
                </a:cubicBezTo>
                <a:cubicBezTo>
                  <a:pt x="593726" y="1571625"/>
                  <a:pt x="594101" y="1565650"/>
                  <a:pt x="590551" y="1562100"/>
                </a:cubicBezTo>
                <a:cubicBezTo>
                  <a:pt x="587001" y="1558550"/>
                  <a:pt x="580440" y="1560122"/>
                  <a:pt x="576263" y="1557337"/>
                </a:cubicBezTo>
                <a:cubicBezTo>
                  <a:pt x="570659" y="1553601"/>
                  <a:pt x="566738" y="1547812"/>
                  <a:pt x="561976" y="1543050"/>
                </a:cubicBezTo>
                <a:cubicBezTo>
                  <a:pt x="550641" y="1509045"/>
                  <a:pt x="558020" y="1522829"/>
                  <a:pt x="542926" y="1500187"/>
                </a:cubicBezTo>
                <a:cubicBezTo>
                  <a:pt x="554521" y="1465402"/>
                  <a:pt x="562192" y="1474047"/>
                  <a:pt x="533401" y="1466850"/>
                </a:cubicBezTo>
                <a:cubicBezTo>
                  <a:pt x="530226" y="1462087"/>
                  <a:pt x="524351" y="1458266"/>
                  <a:pt x="523876" y="1452562"/>
                </a:cubicBezTo>
                <a:cubicBezTo>
                  <a:pt x="522682" y="1438236"/>
                  <a:pt x="522209" y="1422558"/>
                  <a:pt x="528638" y="1409700"/>
                </a:cubicBezTo>
                <a:cubicBezTo>
                  <a:pt x="531565" y="1403846"/>
                  <a:pt x="541152" y="1405290"/>
                  <a:pt x="547688" y="1404937"/>
                </a:cubicBezTo>
                <a:cubicBezTo>
                  <a:pt x="600023" y="1402108"/>
                  <a:pt x="652463" y="1401762"/>
                  <a:pt x="704851" y="1400175"/>
                </a:cubicBezTo>
                <a:cubicBezTo>
                  <a:pt x="752088" y="1368683"/>
                  <a:pt x="683214" y="1411061"/>
                  <a:pt x="819151" y="1385887"/>
                </a:cubicBezTo>
                <a:cubicBezTo>
                  <a:pt x="830407" y="1383802"/>
                  <a:pt x="836866" y="1370457"/>
                  <a:pt x="847726" y="1366837"/>
                </a:cubicBezTo>
                <a:lnTo>
                  <a:pt x="876301" y="1357312"/>
                </a:lnTo>
                <a:lnTo>
                  <a:pt x="890588" y="1352550"/>
                </a:lnTo>
                <a:cubicBezTo>
                  <a:pt x="908051" y="1354137"/>
                  <a:pt x="926341" y="1351767"/>
                  <a:pt x="942976" y="1357312"/>
                </a:cubicBezTo>
                <a:cubicBezTo>
                  <a:pt x="947739" y="1358900"/>
                  <a:pt x="943653" y="1368682"/>
                  <a:pt x="947738" y="1371600"/>
                </a:cubicBezTo>
                <a:cubicBezTo>
                  <a:pt x="955908" y="1377436"/>
                  <a:pt x="966788" y="1377950"/>
                  <a:pt x="976313" y="1381125"/>
                </a:cubicBezTo>
                <a:lnTo>
                  <a:pt x="990601" y="1385887"/>
                </a:lnTo>
                <a:cubicBezTo>
                  <a:pt x="1017899" y="1426836"/>
                  <a:pt x="981550" y="1378646"/>
                  <a:pt x="1014413" y="1404937"/>
                </a:cubicBezTo>
                <a:cubicBezTo>
                  <a:pt x="1018883" y="1408513"/>
                  <a:pt x="1019084" y="1416191"/>
                  <a:pt x="1023938" y="1419225"/>
                </a:cubicBezTo>
                <a:cubicBezTo>
                  <a:pt x="1028559" y="1422113"/>
                  <a:pt x="1062436" y="1431991"/>
                  <a:pt x="1071563" y="1433512"/>
                </a:cubicBezTo>
                <a:cubicBezTo>
                  <a:pt x="1074695" y="1434034"/>
                  <a:pt x="1077913" y="1433512"/>
                  <a:pt x="1081088" y="1433512"/>
                </a:cubicBezTo>
                <a:lnTo>
                  <a:pt x="1071563" y="1433512"/>
                </a:lnTo>
                <a:cubicBezTo>
                  <a:pt x="1085851" y="1431925"/>
                  <a:pt x="1101079" y="1434089"/>
                  <a:pt x="1114426" y="1428750"/>
                </a:cubicBezTo>
                <a:cubicBezTo>
                  <a:pt x="1119087" y="1426886"/>
                  <a:pt x="1116052" y="1418382"/>
                  <a:pt x="1119188" y="1414462"/>
                </a:cubicBezTo>
                <a:cubicBezTo>
                  <a:pt x="1122764" y="1409992"/>
                  <a:pt x="1128713" y="1408112"/>
                  <a:pt x="1133476" y="1404937"/>
                </a:cubicBezTo>
                <a:cubicBezTo>
                  <a:pt x="1142165" y="1391904"/>
                  <a:pt x="1142250" y="1387809"/>
                  <a:pt x="1157288" y="1381125"/>
                </a:cubicBezTo>
                <a:cubicBezTo>
                  <a:pt x="1166463" y="1377047"/>
                  <a:pt x="1185863" y="1371600"/>
                  <a:pt x="1185863" y="1371600"/>
                </a:cubicBezTo>
                <a:cubicBezTo>
                  <a:pt x="1218038" y="1382323"/>
                  <a:pt x="1183164" y="1367451"/>
                  <a:pt x="1209676" y="1390650"/>
                </a:cubicBezTo>
                <a:cubicBezTo>
                  <a:pt x="1218291" y="1398188"/>
                  <a:pt x="1228726" y="1403350"/>
                  <a:pt x="1238251" y="1409700"/>
                </a:cubicBezTo>
                <a:lnTo>
                  <a:pt x="1252538" y="1419225"/>
                </a:lnTo>
                <a:cubicBezTo>
                  <a:pt x="1279834" y="1460168"/>
                  <a:pt x="1243488" y="1411985"/>
                  <a:pt x="1276351" y="1438275"/>
                </a:cubicBezTo>
                <a:cubicBezTo>
                  <a:pt x="1280820" y="1441851"/>
                  <a:pt x="1282212" y="1448165"/>
                  <a:pt x="1285876" y="1452562"/>
                </a:cubicBezTo>
                <a:cubicBezTo>
                  <a:pt x="1290188" y="1457736"/>
                  <a:pt x="1295851" y="1461676"/>
                  <a:pt x="1300163" y="1466850"/>
                </a:cubicBezTo>
                <a:cubicBezTo>
                  <a:pt x="1303827" y="1471247"/>
                  <a:pt x="1305380" y="1477368"/>
                  <a:pt x="1309688" y="1481137"/>
                </a:cubicBezTo>
                <a:cubicBezTo>
                  <a:pt x="1329843" y="1498772"/>
                  <a:pt x="1332927" y="1498408"/>
                  <a:pt x="1352551" y="1504950"/>
                </a:cubicBezTo>
                <a:cubicBezTo>
                  <a:pt x="1355726" y="1509712"/>
                  <a:pt x="1357607" y="1515661"/>
                  <a:pt x="1362076" y="1519237"/>
                </a:cubicBezTo>
                <a:cubicBezTo>
                  <a:pt x="1365996" y="1522373"/>
                  <a:pt x="1374118" y="1519510"/>
                  <a:pt x="1376363" y="1524000"/>
                </a:cubicBezTo>
                <a:cubicBezTo>
                  <a:pt x="1378608" y="1528490"/>
                  <a:pt x="1373846" y="1533797"/>
                  <a:pt x="1371601" y="1538287"/>
                </a:cubicBezTo>
                <a:cubicBezTo>
                  <a:pt x="1353133" y="1575223"/>
                  <a:pt x="1369287" y="1530945"/>
                  <a:pt x="1357313" y="1566862"/>
                </a:cubicBezTo>
                <a:cubicBezTo>
                  <a:pt x="1354137" y="1595451"/>
                  <a:pt x="1348406" y="1611580"/>
                  <a:pt x="1357313" y="1638300"/>
                </a:cubicBezTo>
                <a:cubicBezTo>
                  <a:pt x="1359123" y="1643730"/>
                  <a:pt x="1362369" y="1649011"/>
                  <a:pt x="1366838" y="1652587"/>
                </a:cubicBezTo>
                <a:cubicBezTo>
                  <a:pt x="1370758" y="1655723"/>
                  <a:pt x="1376363" y="1655762"/>
                  <a:pt x="1381126" y="1657350"/>
                </a:cubicBezTo>
                <a:cubicBezTo>
                  <a:pt x="1393093" y="1693253"/>
                  <a:pt x="1376952" y="1649004"/>
                  <a:pt x="1395413" y="1685925"/>
                </a:cubicBezTo>
                <a:cubicBezTo>
                  <a:pt x="1415132" y="1725361"/>
                  <a:pt x="1382403" y="1673551"/>
                  <a:pt x="1409701" y="1714500"/>
                </a:cubicBezTo>
                <a:cubicBezTo>
                  <a:pt x="1412876" y="1724025"/>
                  <a:pt x="1409701" y="1739900"/>
                  <a:pt x="1419226" y="1743075"/>
                </a:cubicBezTo>
                <a:lnTo>
                  <a:pt x="1447801" y="1752600"/>
                </a:lnTo>
                <a:cubicBezTo>
                  <a:pt x="1452563" y="1754187"/>
                  <a:pt x="1457218" y="1756144"/>
                  <a:pt x="1462088" y="1757362"/>
                </a:cubicBezTo>
                <a:cubicBezTo>
                  <a:pt x="1483316" y="1762670"/>
                  <a:pt x="1476509" y="1757497"/>
                  <a:pt x="1485901" y="1766887"/>
                </a:cubicBezTo>
                <a:lnTo>
                  <a:pt x="1485901" y="1776412"/>
                </a:lnTo>
                <a:cubicBezTo>
                  <a:pt x="1498601" y="1782762"/>
                  <a:pt x="1494897" y="1796256"/>
                  <a:pt x="1498601" y="1804987"/>
                </a:cubicBezTo>
                <a:cubicBezTo>
                  <a:pt x="1502305" y="1813718"/>
                  <a:pt x="1503628" y="1821392"/>
                  <a:pt x="1508126" y="1828800"/>
                </a:cubicBezTo>
                <a:cubicBezTo>
                  <a:pt x="1512624" y="1836208"/>
                  <a:pt x="1520826" y="1847850"/>
                  <a:pt x="1525588" y="1849437"/>
                </a:cubicBezTo>
                <a:cubicBezTo>
                  <a:pt x="1527969" y="1852347"/>
                  <a:pt x="1537494" y="1871661"/>
                  <a:pt x="1544638" y="1884361"/>
                </a:cubicBezTo>
                <a:cubicBezTo>
                  <a:pt x="1551782" y="1897061"/>
                  <a:pt x="1578770" y="1883568"/>
                  <a:pt x="1593851" y="1897062"/>
                </a:cubicBezTo>
                <a:cubicBezTo>
                  <a:pt x="1608932" y="1910556"/>
                  <a:pt x="1614753" y="1954742"/>
                  <a:pt x="1635126" y="1965325"/>
                </a:cubicBezTo>
                <a:cubicBezTo>
                  <a:pt x="1655499" y="1975908"/>
                  <a:pt x="1673226" y="1962150"/>
                  <a:pt x="1716088" y="1960562"/>
                </a:cubicBezTo>
                <a:cubicBezTo>
                  <a:pt x="1714501" y="1946275"/>
                  <a:pt x="1716618" y="1895475"/>
                  <a:pt x="1717676" y="1866900"/>
                </a:cubicBezTo>
                <a:cubicBezTo>
                  <a:pt x="1718734" y="1838325"/>
                  <a:pt x="1726142" y="1812131"/>
                  <a:pt x="1722438" y="1789112"/>
                </a:cubicBezTo>
                <a:cubicBezTo>
                  <a:pt x="1718734" y="1766093"/>
                  <a:pt x="1700213" y="1731962"/>
                  <a:pt x="1695451" y="1728787"/>
                </a:cubicBezTo>
                <a:cubicBezTo>
                  <a:pt x="1689101" y="1719262"/>
                  <a:pt x="1680022" y="1711072"/>
                  <a:pt x="1676401" y="1700212"/>
                </a:cubicBezTo>
                <a:cubicBezTo>
                  <a:pt x="1672527" y="1688593"/>
                  <a:pt x="1671344" y="1680869"/>
                  <a:pt x="1662113" y="1671637"/>
                </a:cubicBezTo>
                <a:cubicBezTo>
                  <a:pt x="1658066" y="1667590"/>
                  <a:pt x="1652588" y="1665287"/>
                  <a:pt x="1647826" y="1662112"/>
                </a:cubicBezTo>
                <a:cubicBezTo>
                  <a:pt x="1644651" y="1657350"/>
                  <a:pt x="1642348" y="1651872"/>
                  <a:pt x="1638301" y="1647825"/>
                </a:cubicBezTo>
                <a:cubicBezTo>
                  <a:pt x="1634253" y="1643778"/>
                  <a:pt x="1627188" y="1643063"/>
                  <a:pt x="1624013" y="1638300"/>
                </a:cubicBezTo>
                <a:cubicBezTo>
                  <a:pt x="1620382" y="1632854"/>
                  <a:pt x="1621829" y="1625266"/>
                  <a:pt x="1619251" y="1619250"/>
                </a:cubicBezTo>
                <a:cubicBezTo>
                  <a:pt x="1616996" y="1613989"/>
                  <a:pt x="1612286" y="1610082"/>
                  <a:pt x="1609726" y="1604962"/>
                </a:cubicBezTo>
                <a:cubicBezTo>
                  <a:pt x="1598224" y="1581959"/>
                  <a:pt x="1614759" y="1597206"/>
                  <a:pt x="1590676" y="1581150"/>
                </a:cubicBezTo>
                <a:cubicBezTo>
                  <a:pt x="1587538" y="1571738"/>
                  <a:pt x="1584781" y="1559290"/>
                  <a:pt x="1576388" y="1552575"/>
                </a:cubicBezTo>
                <a:cubicBezTo>
                  <a:pt x="1572468" y="1549439"/>
                  <a:pt x="1566762" y="1549676"/>
                  <a:pt x="1562101" y="1547812"/>
                </a:cubicBezTo>
                <a:cubicBezTo>
                  <a:pt x="1558805" y="1546494"/>
                  <a:pt x="1555751" y="1544637"/>
                  <a:pt x="1552576" y="1543050"/>
                </a:cubicBezTo>
                <a:lnTo>
                  <a:pt x="1576388" y="1547812"/>
                </a:lnTo>
                <a:cubicBezTo>
                  <a:pt x="1573213" y="1533525"/>
                  <a:pt x="1568078" y="1519535"/>
                  <a:pt x="1566863" y="1504950"/>
                </a:cubicBezTo>
                <a:cubicBezTo>
                  <a:pt x="1565335" y="1486615"/>
                  <a:pt x="1583744" y="1492713"/>
                  <a:pt x="1566863" y="1471612"/>
                </a:cubicBezTo>
                <a:cubicBezTo>
                  <a:pt x="1563727" y="1467692"/>
                  <a:pt x="1557338" y="1468437"/>
                  <a:pt x="1552576" y="1466850"/>
                </a:cubicBezTo>
                <a:cubicBezTo>
                  <a:pt x="1543051" y="1460500"/>
                  <a:pt x="1527621" y="1458660"/>
                  <a:pt x="1524001" y="1447800"/>
                </a:cubicBezTo>
                <a:cubicBezTo>
                  <a:pt x="1517428" y="1428082"/>
                  <a:pt x="1522023" y="1437689"/>
                  <a:pt x="1509713" y="1419225"/>
                </a:cubicBezTo>
                <a:cubicBezTo>
                  <a:pt x="1508126" y="1414462"/>
                  <a:pt x="1506169" y="1409807"/>
                  <a:pt x="1504951" y="1404937"/>
                </a:cubicBezTo>
                <a:cubicBezTo>
                  <a:pt x="1501328" y="1390447"/>
                  <a:pt x="1499890" y="1358801"/>
                  <a:pt x="1481138" y="1352550"/>
                </a:cubicBezTo>
                <a:cubicBezTo>
                  <a:pt x="1469518" y="1348676"/>
                  <a:pt x="1461795" y="1347494"/>
                  <a:pt x="1452563" y="1338262"/>
                </a:cubicBezTo>
                <a:cubicBezTo>
                  <a:pt x="1452563" y="1336675"/>
                  <a:pt x="1454151" y="1334294"/>
                  <a:pt x="1452563" y="1333500"/>
                </a:cubicBezTo>
                <a:cubicBezTo>
                  <a:pt x="1450976" y="1332706"/>
                  <a:pt x="1446213" y="1333500"/>
                  <a:pt x="1443038" y="1333500"/>
                </a:cubicBezTo>
                <a:cubicBezTo>
                  <a:pt x="1428307" y="1294217"/>
                  <a:pt x="1441451" y="1282700"/>
                  <a:pt x="1443038" y="1266825"/>
                </a:cubicBezTo>
                <a:cubicBezTo>
                  <a:pt x="1444626" y="1250950"/>
                  <a:pt x="1452563" y="1238250"/>
                  <a:pt x="1452563" y="1238250"/>
                </a:cubicBezTo>
                <a:cubicBezTo>
                  <a:pt x="1449371" y="1219093"/>
                  <a:pt x="1451669" y="1208780"/>
                  <a:pt x="1438276" y="1195387"/>
                </a:cubicBezTo>
                <a:cubicBezTo>
                  <a:pt x="1434229" y="1191340"/>
                  <a:pt x="1428751" y="1189037"/>
                  <a:pt x="1423988" y="1185862"/>
                </a:cubicBezTo>
                <a:cubicBezTo>
                  <a:pt x="1427163" y="1181100"/>
                  <a:pt x="1431188" y="1176805"/>
                  <a:pt x="1433513" y="1171575"/>
                </a:cubicBezTo>
                <a:cubicBezTo>
                  <a:pt x="1437591" y="1162400"/>
                  <a:pt x="1437469" y="1151354"/>
                  <a:pt x="1443038" y="1143000"/>
                </a:cubicBezTo>
                <a:cubicBezTo>
                  <a:pt x="1446213" y="1138237"/>
                  <a:pt x="1450238" y="1133943"/>
                  <a:pt x="1452563" y="1128712"/>
                </a:cubicBezTo>
                <a:cubicBezTo>
                  <a:pt x="1456641" y="1119537"/>
                  <a:pt x="1460119" y="1109982"/>
                  <a:pt x="1462088" y="1100137"/>
                </a:cubicBezTo>
                <a:cubicBezTo>
                  <a:pt x="1463676" y="1092200"/>
                  <a:pt x="1462835" y="1083353"/>
                  <a:pt x="1466851" y="1076325"/>
                </a:cubicBezTo>
                <a:cubicBezTo>
                  <a:pt x="1469691" y="1071355"/>
                  <a:pt x="1476376" y="1069975"/>
                  <a:pt x="1481138" y="1066800"/>
                </a:cubicBezTo>
                <a:cubicBezTo>
                  <a:pt x="1489521" y="1041652"/>
                  <a:pt x="1470416" y="1056688"/>
                  <a:pt x="1492251" y="1023937"/>
                </a:cubicBezTo>
                <a:cubicBezTo>
                  <a:pt x="1503537" y="1007008"/>
                  <a:pt x="1514476" y="1015374"/>
                  <a:pt x="1514476" y="1000125"/>
                </a:cubicBezTo>
                <a:lnTo>
                  <a:pt x="1519238" y="1000125"/>
                </a:lnTo>
                <a:cubicBezTo>
                  <a:pt x="1530351" y="992187"/>
                  <a:pt x="1542369" y="985385"/>
                  <a:pt x="1552576" y="976312"/>
                </a:cubicBezTo>
                <a:cubicBezTo>
                  <a:pt x="1556854" y="972509"/>
                  <a:pt x="1557793" y="965794"/>
                  <a:pt x="1562101" y="962025"/>
                </a:cubicBezTo>
                <a:cubicBezTo>
                  <a:pt x="1570716" y="954487"/>
                  <a:pt x="1590676" y="942975"/>
                  <a:pt x="1590676" y="942975"/>
                </a:cubicBezTo>
                <a:cubicBezTo>
                  <a:pt x="1593851" y="938212"/>
                  <a:pt x="1596398" y="932965"/>
                  <a:pt x="1600201" y="928687"/>
                </a:cubicBezTo>
                <a:cubicBezTo>
                  <a:pt x="1609150" y="918619"/>
                  <a:pt x="1621304" y="911320"/>
                  <a:pt x="1628776" y="900112"/>
                </a:cubicBezTo>
                <a:lnTo>
                  <a:pt x="1647826" y="871537"/>
                </a:lnTo>
                <a:cubicBezTo>
                  <a:pt x="1660860" y="832433"/>
                  <a:pt x="1641194" y="894548"/>
                  <a:pt x="1657351" y="819150"/>
                </a:cubicBezTo>
                <a:cubicBezTo>
                  <a:pt x="1659455" y="809333"/>
                  <a:pt x="1663701" y="800100"/>
                  <a:pt x="1666876" y="790575"/>
                </a:cubicBezTo>
                <a:cubicBezTo>
                  <a:pt x="1668463" y="785812"/>
                  <a:pt x="1667461" y="779072"/>
                  <a:pt x="1671638" y="776287"/>
                </a:cubicBezTo>
                <a:cubicBezTo>
                  <a:pt x="1676401" y="773112"/>
                  <a:pt x="1680806" y="769322"/>
                  <a:pt x="1685926" y="766762"/>
                </a:cubicBezTo>
                <a:cubicBezTo>
                  <a:pt x="1697484" y="760983"/>
                  <a:pt x="1712076" y="760496"/>
                  <a:pt x="1724026" y="757237"/>
                </a:cubicBezTo>
                <a:cubicBezTo>
                  <a:pt x="1733712" y="754595"/>
                  <a:pt x="1752601" y="747712"/>
                  <a:pt x="1752601" y="747712"/>
                </a:cubicBezTo>
                <a:cubicBezTo>
                  <a:pt x="1757363" y="742950"/>
                  <a:pt x="1761332" y="740833"/>
                  <a:pt x="1766888" y="733425"/>
                </a:cubicBezTo>
                <a:cubicBezTo>
                  <a:pt x="1772444" y="726017"/>
                  <a:pt x="1779059" y="716227"/>
                  <a:pt x="1785938" y="703262"/>
                </a:cubicBezTo>
                <a:cubicBezTo>
                  <a:pt x="1792817" y="690297"/>
                  <a:pt x="1808163" y="665162"/>
                  <a:pt x="1808163" y="655637"/>
                </a:cubicBezTo>
                <a:lnTo>
                  <a:pt x="1838326" y="638175"/>
                </a:lnTo>
                <a:cubicBezTo>
                  <a:pt x="1849438" y="630237"/>
                  <a:pt x="1858984" y="619434"/>
                  <a:pt x="1871663" y="614362"/>
                </a:cubicBezTo>
                <a:cubicBezTo>
                  <a:pt x="1926388" y="592472"/>
                  <a:pt x="1897769" y="627592"/>
                  <a:pt x="1919288" y="595312"/>
                </a:cubicBezTo>
                <a:cubicBezTo>
                  <a:pt x="1917701" y="585787"/>
                  <a:pt x="1919317" y="575121"/>
                  <a:pt x="1914526" y="566737"/>
                </a:cubicBezTo>
                <a:cubicBezTo>
                  <a:pt x="1912035" y="562378"/>
                  <a:pt x="1904158" y="565111"/>
                  <a:pt x="1900238" y="561975"/>
                </a:cubicBezTo>
                <a:cubicBezTo>
                  <a:pt x="1895768" y="558399"/>
                  <a:pt x="1893888" y="552450"/>
                  <a:pt x="1890713" y="547687"/>
                </a:cubicBezTo>
                <a:cubicBezTo>
                  <a:pt x="1887538" y="538163"/>
                  <a:pt x="1881189" y="528636"/>
                  <a:pt x="1890713" y="519112"/>
                </a:cubicBezTo>
                <a:cubicBezTo>
                  <a:pt x="1894263" y="515562"/>
                  <a:pt x="1900238" y="515937"/>
                  <a:pt x="1905001" y="514350"/>
                </a:cubicBezTo>
                <a:cubicBezTo>
                  <a:pt x="1914526" y="508000"/>
                  <a:pt x="1927226" y="504825"/>
                  <a:pt x="1933576" y="495300"/>
                </a:cubicBezTo>
                <a:lnTo>
                  <a:pt x="1952626" y="466725"/>
                </a:lnTo>
                <a:cubicBezTo>
                  <a:pt x="1951038" y="454025"/>
                  <a:pt x="1950153" y="441217"/>
                  <a:pt x="1947863" y="428625"/>
                </a:cubicBezTo>
                <a:cubicBezTo>
                  <a:pt x="1943854" y="406575"/>
                  <a:pt x="1942964" y="421173"/>
                  <a:pt x="1933576" y="400050"/>
                </a:cubicBezTo>
                <a:cubicBezTo>
                  <a:pt x="1929498" y="390875"/>
                  <a:pt x="1929620" y="379829"/>
                  <a:pt x="1924051" y="371475"/>
                </a:cubicBezTo>
                <a:cubicBezTo>
                  <a:pt x="1920876" y="366712"/>
                  <a:pt x="1916851" y="362418"/>
                  <a:pt x="1914526" y="357187"/>
                </a:cubicBezTo>
                <a:cubicBezTo>
                  <a:pt x="1910110" y="347251"/>
                  <a:pt x="1906626" y="323245"/>
                  <a:pt x="1895476" y="314325"/>
                </a:cubicBezTo>
                <a:cubicBezTo>
                  <a:pt x="1891556" y="311189"/>
                  <a:pt x="1886127" y="310460"/>
                  <a:pt x="1881188" y="309562"/>
                </a:cubicBezTo>
                <a:cubicBezTo>
                  <a:pt x="1868596" y="307272"/>
                  <a:pt x="1855788" y="306387"/>
                  <a:pt x="1843088" y="304800"/>
                </a:cubicBezTo>
                <a:cubicBezTo>
                  <a:pt x="1841501" y="300037"/>
                  <a:pt x="1841462" y="294432"/>
                  <a:pt x="1838326" y="290512"/>
                </a:cubicBezTo>
                <a:cubicBezTo>
                  <a:pt x="1813706" y="259737"/>
                  <a:pt x="1831246" y="302612"/>
                  <a:pt x="1819276" y="266700"/>
                </a:cubicBezTo>
                <a:cubicBezTo>
                  <a:pt x="1824092" y="259476"/>
                  <a:pt x="1833563" y="247984"/>
                  <a:pt x="1833563" y="238125"/>
                </a:cubicBezTo>
                <a:cubicBezTo>
                  <a:pt x="1833563" y="219009"/>
                  <a:pt x="1834423" y="199246"/>
                  <a:pt x="1828801" y="180975"/>
                </a:cubicBezTo>
                <a:cubicBezTo>
                  <a:pt x="1827325" y="176177"/>
                  <a:pt x="1819003" y="178457"/>
                  <a:pt x="1814513" y="176212"/>
                </a:cubicBezTo>
                <a:cubicBezTo>
                  <a:pt x="1809394" y="173652"/>
                  <a:pt x="1805345" y="169247"/>
                  <a:pt x="1800226" y="166687"/>
                </a:cubicBezTo>
                <a:cubicBezTo>
                  <a:pt x="1784271" y="158710"/>
                  <a:pt x="1756648" y="158670"/>
                  <a:pt x="1743076" y="157162"/>
                </a:cubicBezTo>
                <a:cubicBezTo>
                  <a:pt x="1733551" y="150812"/>
                  <a:pt x="1720851" y="147637"/>
                  <a:pt x="1714501" y="138112"/>
                </a:cubicBezTo>
                <a:cubicBezTo>
                  <a:pt x="1701801" y="119062"/>
                  <a:pt x="1709738" y="127000"/>
                  <a:pt x="1690688" y="114300"/>
                </a:cubicBezTo>
                <a:cubicBezTo>
                  <a:pt x="1682125" y="101455"/>
                  <a:pt x="1679687" y="100514"/>
                  <a:pt x="1676401" y="85725"/>
                </a:cubicBezTo>
                <a:cubicBezTo>
                  <a:pt x="1674392" y="76687"/>
                  <a:pt x="1672830" y="53580"/>
                  <a:pt x="1666876" y="42862"/>
                </a:cubicBezTo>
                <a:cubicBezTo>
                  <a:pt x="1661317" y="32855"/>
                  <a:pt x="1658686" y="17907"/>
                  <a:pt x="1647826" y="14287"/>
                </a:cubicBezTo>
                <a:lnTo>
                  <a:pt x="1619251" y="4762"/>
                </a:lnTo>
                <a:lnTo>
                  <a:pt x="1604963" y="0"/>
                </a:lnTo>
                <a:cubicBezTo>
                  <a:pt x="1587501" y="1587"/>
                  <a:pt x="1569721" y="1088"/>
                  <a:pt x="1552576" y="4762"/>
                </a:cubicBezTo>
                <a:cubicBezTo>
                  <a:pt x="1546979" y="5961"/>
                  <a:pt x="1543408" y="11727"/>
                  <a:pt x="1538288" y="14287"/>
                </a:cubicBezTo>
                <a:cubicBezTo>
                  <a:pt x="1533798" y="16532"/>
                  <a:pt x="1528763" y="17462"/>
                  <a:pt x="1524001" y="19050"/>
                </a:cubicBezTo>
                <a:lnTo>
                  <a:pt x="1504951" y="47625"/>
                </a:lnTo>
                <a:cubicBezTo>
                  <a:pt x="1501776" y="52387"/>
                  <a:pt x="1500188" y="58737"/>
                  <a:pt x="1495426" y="61912"/>
                </a:cubicBezTo>
                <a:lnTo>
                  <a:pt x="1466851" y="80962"/>
                </a:lnTo>
                <a:cubicBezTo>
                  <a:pt x="1442231" y="117892"/>
                  <a:pt x="1451422" y="98676"/>
                  <a:pt x="1438276" y="138112"/>
                </a:cubicBezTo>
                <a:lnTo>
                  <a:pt x="1433513" y="152400"/>
                </a:lnTo>
                <a:cubicBezTo>
                  <a:pt x="1431331" y="178586"/>
                  <a:pt x="1438440" y="204624"/>
                  <a:pt x="1419226" y="223837"/>
                </a:cubicBezTo>
                <a:cubicBezTo>
                  <a:pt x="1415178" y="227884"/>
                  <a:pt x="1409701" y="230187"/>
                  <a:pt x="1404938" y="233362"/>
                </a:cubicBezTo>
                <a:lnTo>
                  <a:pt x="1385888" y="261937"/>
                </a:lnTo>
                <a:lnTo>
                  <a:pt x="1376363" y="276225"/>
                </a:lnTo>
                <a:cubicBezTo>
                  <a:pt x="1362836" y="316809"/>
                  <a:pt x="1382377" y="254429"/>
                  <a:pt x="1366838" y="347662"/>
                </a:cubicBezTo>
                <a:cubicBezTo>
                  <a:pt x="1365187" y="357566"/>
                  <a:pt x="1360488" y="366712"/>
                  <a:pt x="1357313" y="376237"/>
                </a:cubicBezTo>
                <a:cubicBezTo>
                  <a:pt x="1355726" y="381000"/>
                  <a:pt x="1355336" y="386348"/>
                  <a:pt x="1352551" y="390525"/>
                </a:cubicBezTo>
                <a:cubicBezTo>
                  <a:pt x="1349376" y="395287"/>
                  <a:pt x="1345351" y="399582"/>
                  <a:pt x="1343026" y="404812"/>
                </a:cubicBezTo>
                <a:cubicBezTo>
                  <a:pt x="1326321" y="442397"/>
                  <a:pt x="1344916" y="425777"/>
                  <a:pt x="1319213" y="442912"/>
                </a:cubicBezTo>
                <a:cubicBezTo>
                  <a:pt x="1315340" y="454533"/>
                  <a:pt x="1314159" y="462254"/>
                  <a:pt x="1304926" y="471487"/>
                </a:cubicBezTo>
                <a:cubicBezTo>
                  <a:pt x="1300878" y="475534"/>
                  <a:pt x="1295401" y="477837"/>
                  <a:pt x="1290638" y="481012"/>
                </a:cubicBezTo>
                <a:cubicBezTo>
                  <a:pt x="1289051" y="485775"/>
                  <a:pt x="1288314" y="490912"/>
                  <a:pt x="1285876" y="495300"/>
                </a:cubicBezTo>
                <a:cubicBezTo>
                  <a:pt x="1280317" y="505307"/>
                  <a:pt x="1270447" y="513015"/>
                  <a:pt x="1266826" y="523875"/>
                </a:cubicBezTo>
                <a:cubicBezTo>
                  <a:pt x="1265238" y="528637"/>
                  <a:pt x="1265613" y="534612"/>
                  <a:pt x="1262063" y="538162"/>
                </a:cubicBezTo>
                <a:cubicBezTo>
                  <a:pt x="1253968" y="546257"/>
                  <a:pt x="1244713" y="554967"/>
                  <a:pt x="1233488" y="557212"/>
                </a:cubicBezTo>
                <a:cubicBezTo>
                  <a:pt x="1204753" y="562960"/>
                  <a:pt x="1217355" y="559416"/>
                  <a:pt x="1195388" y="566737"/>
                </a:cubicBezTo>
                <a:cubicBezTo>
                  <a:pt x="1190626" y="569912"/>
                  <a:pt x="1184677" y="571793"/>
                  <a:pt x="1181101" y="576262"/>
                </a:cubicBezTo>
                <a:cubicBezTo>
                  <a:pt x="1177965" y="580182"/>
                  <a:pt x="1180423" y="587632"/>
                  <a:pt x="1176338" y="590550"/>
                </a:cubicBezTo>
                <a:cubicBezTo>
                  <a:pt x="1168168" y="596386"/>
                  <a:pt x="1156117" y="594506"/>
                  <a:pt x="1147763" y="600075"/>
                </a:cubicBezTo>
                <a:lnTo>
                  <a:pt x="1133476" y="609600"/>
                </a:lnTo>
                <a:cubicBezTo>
                  <a:pt x="1131888" y="614362"/>
                  <a:pt x="1132798" y="620969"/>
                  <a:pt x="1128713" y="623887"/>
                </a:cubicBezTo>
                <a:cubicBezTo>
                  <a:pt x="1120543" y="629723"/>
                  <a:pt x="1100138" y="633412"/>
                  <a:pt x="1100138" y="633412"/>
                </a:cubicBezTo>
                <a:cubicBezTo>
                  <a:pt x="1093788" y="642937"/>
                  <a:pt x="1083864" y="650881"/>
                  <a:pt x="1081088" y="661987"/>
                </a:cubicBezTo>
                <a:cubicBezTo>
                  <a:pt x="1081046" y="662154"/>
                  <a:pt x="1073842" y="693046"/>
                  <a:pt x="1071563" y="695325"/>
                </a:cubicBezTo>
                <a:cubicBezTo>
                  <a:pt x="1068013" y="698875"/>
                  <a:pt x="1062038" y="698500"/>
                  <a:pt x="1057276" y="700087"/>
                </a:cubicBezTo>
                <a:cubicBezTo>
                  <a:pt x="1054101" y="704850"/>
                  <a:pt x="1051798" y="710328"/>
                  <a:pt x="1047751" y="714375"/>
                </a:cubicBezTo>
                <a:cubicBezTo>
                  <a:pt x="1025801" y="736325"/>
                  <a:pt x="988327" y="726909"/>
                  <a:pt x="962026" y="728662"/>
                </a:cubicBezTo>
                <a:lnTo>
                  <a:pt x="933451" y="733425"/>
                </a:lnTo>
                <a:cubicBezTo>
                  <a:pt x="922356" y="735132"/>
                  <a:pt x="911157" y="736179"/>
                  <a:pt x="900113" y="738187"/>
                </a:cubicBezTo>
                <a:cubicBezTo>
                  <a:pt x="848031" y="747656"/>
                  <a:pt x="922431" y="738386"/>
                  <a:pt x="852488" y="747712"/>
                </a:cubicBezTo>
                <a:cubicBezTo>
                  <a:pt x="801542" y="754505"/>
                  <a:pt x="783445" y="753929"/>
                  <a:pt x="723901" y="757237"/>
                </a:cubicBezTo>
                <a:cubicBezTo>
                  <a:pt x="719138" y="758825"/>
                  <a:pt x="714572" y="761217"/>
                  <a:pt x="709613" y="762000"/>
                </a:cubicBezTo>
                <a:cubicBezTo>
                  <a:pt x="684329" y="765992"/>
                  <a:pt x="633413" y="771525"/>
                  <a:pt x="633413" y="771525"/>
                </a:cubicBezTo>
                <a:cubicBezTo>
                  <a:pt x="628651" y="773112"/>
                  <a:pt x="624026" y="775198"/>
                  <a:pt x="619126" y="776287"/>
                </a:cubicBezTo>
                <a:cubicBezTo>
                  <a:pt x="568252" y="787593"/>
                  <a:pt x="500831" y="784254"/>
                  <a:pt x="457201" y="785812"/>
                </a:cubicBezTo>
                <a:cubicBezTo>
                  <a:pt x="449263" y="787400"/>
                  <a:pt x="441198" y="788445"/>
                  <a:pt x="433388" y="790575"/>
                </a:cubicBezTo>
                <a:cubicBezTo>
                  <a:pt x="423702" y="793217"/>
                  <a:pt x="404813" y="800100"/>
                  <a:pt x="404813" y="800100"/>
                </a:cubicBezTo>
                <a:cubicBezTo>
                  <a:pt x="398463" y="809625"/>
                  <a:pt x="388008" y="817450"/>
                  <a:pt x="385763" y="828675"/>
                </a:cubicBezTo>
                <a:cubicBezTo>
                  <a:pt x="384443" y="835276"/>
                  <a:pt x="380816" y="858535"/>
                  <a:pt x="376238" y="866775"/>
                </a:cubicBezTo>
                <a:cubicBezTo>
                  <a:pt x="370679" y="876782"/>
                  <a:pt x="363538" y="885825"/>
                  <a:pt x="357188" y="895350"/>
                </a:cubicBezTo>
                <a:lnTo>
                  <a:pt x="338138" y="923925"/>
                </a:lnTo>
                <a:lnTo>
                  <a:pt x="328613" y="938212"/>
                </a:lnTo>
                <a:cubicBezTo>
                  <a:pt x="327026" y="950912"/>
                  <a:pt x="324763" y="963546"/>
                  <a:pt x="323851" y="976312"/>
                </a:cubicBezTo>
                <a:cubicBezTo>
                  <a:pt x="321586" y="1008021"/>
                  <a:pt x="341012" y="1048542"/>
                  <a:pt x="319088" y="1071562"/>
                </a:cubicBezTo>
                <a:cubicBezTo>
                  <a:pt x="298258" y="1093434"/>
                  <a:pt x="258763" y="1074737"/>
                  <a:pt x="228601" y="1076325"/>
                </a:cubicBezTo>
                <a:cubicBezTo>
                  <a:pt x="222251" y="1077912"/>
                  <a:pt x="215969" y="1079803"/>
                  <a:pt x="209551" y="1081087"/>
                </a:cubicBezTo>
                <a:cubicBezTo>
                  <a:pt x="145037" y="1093990"/>
                  <a:pt x="105091" y="1088149"/>
                  <a:pt x="23813" y="1090612"/>
                </a:cubicBezTo>
                <a:cubicBezTo>
                  <a:pt x="8020" y="1095877"/>
                  <a:pt x="7938" y="1090612"/>
                  <a:pt x="4763" y="1090612"/>
                </a:cubicBezTo>
                <a:close/>
              </a:path>
            </a:pathLst>
          </a:custGeom>
          <a:solidFill>
            <a:srgbClr val="FF0000">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6149" name="TextBox 13"/>
          <p:cNvSpPr txBox="1">
            <a:spLocks noChangeArrowheads="1"/>
          </p:cNvSpPr>
          <p:nvPr/>
        </p:nvSpPr>
        <p:spPr bwMode="auto">
          <a:xfrm>
            <a:off x="381000" y="76200"/>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3200" u="sng">
                <a:solidFill>
                  <a:srgbClr val="C00000"/>
                </a:solidFill>
                <a:latin typeface="Calibri" pitchFamily="34" charset="0"/>
                <a:cs typeface="Calibri" pitchFamily="34" charset="0"/>
              </a:rPr>
              <a:t>The South </a:t>
            </a:r>
          </a:p>
        </p:txBody>
      </p:sp>
      <p:sp>
        <p:nvSpPr>
          <p:cNvPr id="6150" name="TextBox 15"/>
          <p:cNvSpPr txBox="1">
            <a:spLocks noChangeArrowheads="1"/>
          </p:cNvSpPr>
          <p:nvPr/>
        </p:nvSpPr>
        <p:spPr bwMode="auto">
          <a:xfrm>
            <a:off x="76200" y="635000"/>
            <a:ext cx="342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dirty="0">
                <a:solidFill>
                  <a:srgbClr val="C00000"/>
                </a:solidFill>
                <a:latin typeface="Calibri" pitchFamily="34" charset="0"/>
                <a:cs typeface="Calibri" pitchFamily="34" charset="0"/>
              </a:rPr>
              <a:t>What was the </a:t>
            </a:r>
            <a:br>
              <a:rPr lang="en-US" sz="3000" dirty="0">
                <a:solidFill>
                  <a:srgbClr val="C00000"/>
                </a:solidFill>
                <a:latin typeface="Calibri" pitchFamily="34" charset="0"/>
                <a:cs typeface="Calibri" pitchFamily="34" charset="0"/>
              </a:rPr>
            </a:br>
            <a:r>
              <a:rPr lang="en-US" sz="3000" dirty="0">
                <a:solidFill>
                  <a:srgbClr val="C00000"/>
                </a:solidFill>
                <a:latin typeface="Calibri" pitchFamily="34" charset="0"/>
                <a:cs typeface="Calibri" pitchFamily="34" charset="0"/>
              </a:rPr>
              <a:t>focus of the Southern economy? </a:t>
            </a:r>
          </a:p>
        </p:txBody>
      </p:sp>
      <p:pic>
        <p:nvPicPr>
          <p:cNvPr id="6151" name="Picture 2" descr="16a"/>
          <p:cNvPicPr>
            <a:picLocks noChangeAspect="1" noChangeArrowheads="1"/>
          </p:cNvPicPr>
          <p:nvPr/>
        </p:nvPicPr>
        <p:blipFill>
          <a:blip r:embed="rId3" cstate="print">
            <a:lum contrast="12000"/>
            <a:extLst>
              <a:ext uri="{28A0092B-C50C-407E-A947-70E740481C1C}">
                <a14:useLocalDpi xmlns:a14="http://schemas.microsoft.com/office/drawing/2010/main" val="0"/>
              </a:ext>
            </a:extLst>
          </a:blip>
          <a:srcRect/>
          <a:stretch>
            <a:fillRect/>
          </a:stretch>
        </p:blipFill>
        <p:spPr bwMode="auto">
          <a:xfrm>
            <a:off x="228600" y="2687638"/>
            <a:ext cx="6142038"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969963"/>
            <a:ext cx="5976937"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4800" y="83403"/>
            <a:ext cx="8610600" cy="830997"/>
          </a:xfrm>
          <a:prstGeom prst="rect">
            <a:avLst/>
          </a:prstGeom>
          <a:solidFill>
            <a:srgbClr val="FFCCFF"/>
          </a:solidFill>
          <a:ln>
            <a:solidFill>
              <a:schemeClr val="tx1"/>
            </a:solidFill>
          </a:ln>
        </p:spPr>
        <p:txBody>
          <a:bodyPr wrap="square">
            <a:spAutoFit/>
          </a:bodyPr>
          <a:lstStyle/>
          <a:p>
            <a:pPr algn="ctr">
              <a:lnSpc>
                <a:spcPct val="80000"/>
              </a:lnSpc>
            </a:pPr>
            <a:r>
              <a:rPr lang="en-US" sz="3000" dirty="0" smtClean="0">
                <a:latin typeface="Calibri" pitchFamily="34" charset="0"/>
                <a:cs typeface="Calibri" pitchFamily="34" charset="0"/>
              </a:rPr>
              <a:t>Closure Activity: Label each region of the nation and its economic specialty </a:t>
            </a:r>
            <a:endParaRPr lang="en-US" sz="3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7"/>
          <p:cNvSpPr>
            <a:spLocks noChangeArrowheads="1"/>
          </p:cNvSpPr>
          <p:nvPr/>
        </p:nvSpPr>
        <p:spPr bwMode="auto">
          <a:xfrm>
            <a:off x="6324600" y="2362200"/>
            <a:ext cx="685800" cy="325438"/>
          </a:xfrm>
          <a:prstGeom prst="rect">
            <a:avLst/>
          </a:prstGeom>
          <a:solidFill>
            <a:schemeClr val="bg1"/>
          </a:solidFill>
          <a:ln w="9525" algn="ctr">
            <a:solidFill>
              <a:schemeClr val="bg1"/>
            </a:solidFill>
            <a:round/>
            <a:headEnd/>
            <a:tailEnd/>
          </a:ln>
        </p:spPr>
        <p:txBody>
          <a:bodyPr/>
          <a:lstStyle/>
          <a:p>
            <a:endParaRPr lang="en-US"/>
          </a:p>
        </p:txBody>
      </p:sp>
      <p:pic>
        <p:nvPicPr>
          <p:cNvPr id="717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52400"/>
            <a:ext cx="587216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Freeform 6"/>
          <p:cNvSpPr>
            <a:spLocks/>
          </p:cNvSpPr>
          <p:nvPr/>
        </p:nvSpPr>
        <p:spPr bwMode="auto">
          <a:xfrm>
            <a:off x="6548438" y="1243013"/>
            <a:ext cx="1952625" cy="1968500"/>
          </a:xfrm>
          <a:custGeom>
            <a:avLst/>
            <a:gdLst>
              <a:gd name="T0" fmla="*/ 19051 w 1952626"/>
              <a:gd name="T1" fmla="*/ 1232990 h 1969293"/>
              <a:gd name="T2" fmla="*/ 66676 w 1952626"/>
              <a:gd name="T3" fmla="*/ 1318681 h 1969293"/>
              <a:gd name="T4" fmla="*/ 57151 w 1952626"/>
              <a:gd name="T5" fmla="*/ 1466259 h 1969293"/>
              <a:gd name="T6" fmla="*/ 161926 w 1952626"/>
              <a:gd name="T7" fmla="*/ 1537668 h 1969293"/>
              <a:gd name="T8" fmla="*/ 252413 w 1952626"/>
              <a:gd name="T9" fmla="*/ 1528146 h 1969293"/>
              <a:gd name="T10" fmla="*/ 314326 w 1952626"/>
              <a:gd name="T11" fmla="*/ 1537668 h 1969293"/>
              <a:gd name="T12" fmla="*/ 423863 w 1952626"/>
              <a:gd name="T13" fmla="*/ 1580513 h 1969293"/>
              <a:gd name="T14" fmla="*/ 476251 w 1952626"/>
              <a:gd name="T15" fmla="*/ 1575752 h 1969293"/>
              <a:gd name="T16" fmla="*/ 514351 w 1952626"/>
              <a:gd name="T17" fmla="*/ 1532907 h 1969293"/>
              <a:gd name="T18" fmla="*/ 595313 w 1952626"/>
              <a:gd name="T19" fmla="*/ 1575752 h 1969293"/>
              <a:gd name="T20" fmla="*/ 542926 w 1952626"/>
              <a:gd name="T21" fmla="*/ 1499583 h 1969293"/>
              <a:gd name="T22" fmla="*/ 547688 w 1952626"/>
              <a:gd name="T23" fmla="*/ 1404371 h 1969293"/>
              <a:gd name="T24" fmla="*/ 876301 w 1952626"/>
              <a:gd name="T25" fmla="*/ 1356765 h 1969293"/>
              <a:gd name="T26" fmla="*/ 976313 w 1952626"/>
              <a:gd name="T27" fmla="*/ 1380569 h 1969293"/>
              <a:gd name="T28" fmla="*/ 1071562 w 1952626"/>
              <a:gd name="T29" fmla="*/ 1432935 h 1969293"/>
              <a:gd name="T30" fmla="*/ 1119187 w 1952626"/>
              <a:gd name="T31" fmla="*/ 1413892 h 1969293"/>
              <a:gd name="T32" fmla="*/ 1209675 w 1952626"/>
              <a:gd name="T33" fmla="*/ 1390090 h 1969293"/>
              <a:gd name="T34" fmla="*/ 1285875 w 1952626"/>
              <a:gd name="T35" fmla="*/ 1451977 h 1969293"/>
              <a:gd name="T36" fmla="*/ 1362075 w 1952626"/>
              <a:gd name="T37" fmla="*/ 1518625 h 1969293"/>
              <a:gd name="T38" fmla="*/ 1357312 w 1952626"/>
              <a:gd name="T39" fmla="*/ 1637640 h 1969293"/>
              <a:gd name="T40" fmla="*/ 1409700 w 1952626"/>
              <a:gd name="T41" fmla="*/ 1713810 h 1969293"/>
              <a:gd name="T42" fmla="*/ 1485900 w 1952626"/>
              <a:gd name="T43" fmla="*/ 1766176 h 1969293"/>
              <a:gd name="T44" fmla="*/ 1525587 w 1952626"/>
              <a:gd name="T45" fmla="*/ 1848692 h 1969293"/>
              <a:gd name="T46" fmla="*/ 1716087 w 1952626"/>
              <a:gd name="T47" fmla="*/ 1959773 h 1969293"/>
              <a:gd name="T48" fmla="*/ 1676400 w 1952626"/>
              <a:gd name="T49" fmla="*/ 1699527 h 1969293"/>
              <a:gd name="T50" fmla="*/ 1624012 w 1952626"/>
              <a:gd name="T51" fmla="*/ 1637640 h 1969293"/>
              <a:gd name="T52" fmla="*/ 1576387 w 1952626"/>
              <a:gd name="T53" fmla="*/ 1551950 h 1969293"/>
              <a:gd name="T54" fmla="*/ 1566862 w 1952626"/>
              <a:gd name="T55" fmla="*/ 1504344 h 1969293"/>
              <a:gd name="T56" fmla="*/ 1509712 w 1952626"/>
              <a:gd name="T57" fmla="*/ 1418654 h 1969293"/>
              <a:gd name="T58" fmla="*/ 1452562 w 1952626"/>
              <a:gd name="T59" fmla="*/ 1332963 h 1969293"/>
              <a:gd name="T60" fmla="*/ 1438275 w 1952626"/>
              <a:gd name="T61" fmla="*/ 1194906 h 1969293"/>
              <a:gd name="T62" fmla="*/ 1452562 w 1952626"/>
              <a:gd name="T63" fmla="*/ 1128257 h 1969293"/>
              <a:gd name="T64" fmla="*/ 1492250 w 1952626"/>
              <a:gd name="T65" fmla="*/ 1023525 h 1969293"/>
              <a:gd name="T66" fmla="*/ 1562100 w 1952626"/>
              <a:gd name="T67" fmla="*/ 961638 h 1969293"/>
              <a:gd name="T68" fmla="*/ 1647825 w 1952626"/>
              <a:gd name="T69" fmla="*/ 871186 h 1969293"/>
              <a:gd name="T70" fmla="*/ 1685925 w 1952626"/>
              <a:gd name="T71" fmla="*/ 766453 h 1969293"/>
              <a:gd name="T72" fmla="*/ 1785937 w 1952626"/>
              <a:gd name="T73" fmla="*/ 702979 h 1969293"/>
              <a:gd name="T74" fmla="*/ 1919287 w 1952626"/>
              <a:gd name="T75" fmla="*/ 595072 h 1969293"/>
              <a:gd name="T76" fmla="*/ 1890712 w 1952626"/>
              <a:gd name="T77" fmla="*/ 518903 h 1969293"/>
              <a:gd name="T78" fmla="*/ 1947862 w 1952626"/>
              <a:gd name="T79" fmla="*/ 428452 h 1969293"/>
              <a:gd name="T80" fmla="*/ 1895475 w 1952626"/>
              <a:gd name="T81" fmla="*/ 314198 h 1969293"/>
              <a:gd name="T82" fmla="*/ 1819275 w 1952626"/>
              <a:gd name="T83" fmla="*/ 266593 h 1969293"/>
              <a:gd name="T84" fmla="*/ 1800225 w 1952626"/>
              <a:gd name="T85" fmla="*/ 166620 h 1969293"/>
              <a:gd name="T86" fmla="*/ 1676400 w 1952626"/>
              <a:gd name="T87" fmla="*/ 85690 h 1969293"/>
              <a:gd name="T88" fmla="*/ 1604962 w 1952626"/>
              <a:gd name="T89" fmla="*/ 0 h 1969293"/>
              <a:gd name="T90" fmla="*/ 1504950 w 1952626"/>
              <a:gd name="T91" fmla="*/ 47606 h 1969293"/>
              <a:gd name="T92" fmla="*/ 1433512 w 1952626"/>
              <a:gd name="T93" fmla="*/ 152339 h 1969293"/>
              <a:gd name="T94" fmla="*/ 1376362 w 1952626"/>
              <a:gd name="T95" fmla="*/ 276114 h 1969293"/>
              <a:gd name="T96" fmla="*/ 1343025 w 1952626"/>
              <a:gd name="T97" fmla="*/ 404649 h 1969293"/>
              <a:gd name="T98" fmla="*/ 1285875 w 1952626"/>
              <a:gd name="T99" fmla="*/ 495101 h 1969293"/>
              <a:gd name="T100" fmla="*/ 1195387 w 1952626"/>
              <a:gd name="T101" fmla="*/ 566509 h 1969293"/>
              <a:gd name="T102" fmla="*/ 1133475 w 1952626"/>
              <a:gd name="T103" fmla="*/ 609355 h 1969293"/>
              <a:gd name="T104" fmla="*/ 1071562 w 1952626"/>
              <a:gd name="T105" fmla="*/ 695045 h 1969293"/>
              <a:gd name="T106" fmla="*/ 933451 w 1952626"/>
              <a:gd name="T107" fmla="*/ 733130 h 1969293"/>
              <a:gd name="T108" fmla="*/ 709613 w 1952626"/>
              <a:gd name="T109" fmla="*/ 761693 h 1969293"/>
              <a:gd name="T110" fmla="*/ 433388 w 1952626"/>
              <a:gd name="T111" fmla="*/ 790257 h 1969293"/>
              <a:gd name="T112" fmla="*/ 357188 w 1952626"/>
              <a:gd name="T113" fmla="*/ 894989 h 1969293"/>
              <a:gd name="T114" fmla="*/ 319088 w 1952626"/>
              <a:gd name="T115" fmla="*/ 1071131 h 1969293"/>
              <a:gd name="T116" fmla="*/ 4763 w 1952626"/>
              <a:gd name="T117" fmla="*/ 1090173 h 19692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52626" h="1969293">
                <a:moveTo>
                  <a:pt x="4763" y="1090612"/>
                </a:moveTo>
                <a:lnTo>
                  <a:pt x="4763" y="1090612"/>
                </a:lnTo>
                <a:cubicBezTo>
                  <a:pt x="3666" y="1110353"/>
                  <a:pt x="-5383" y="1193524"/>
                  <a:pt x="4763" y="1223962"/>
                </a:cubicBezTo>
                <a:cubicBezTo>
                  <a:pt x="6573" y="1229392"/>
                  <a:pt x="14288" y="1230312"/>
                  <a:pt x="19051" y="1233487"/>
                </a:cubicBezTo>
                <a:cubicBezTo>
                  <a:pt x="31018" y="1269394"/>
                  <a:pt x="14877" y="1225140"/>
                  <a:pt x="33338" y="1262062"/>
                </a:cubicBezTo>
                <a:cubicBezTo>
                  <a:pt x="35583" y="1266552"/>
                  <a:pt x="35663" y="1271961"/>
                  <a:pt x="38101" y="1276350"/>
                </a:cubicBezTo>
                <a:cubicBezTo>
                  <a:pt x="43660" y="1286357"/>
                  <a:pt x="50801" y="1295400"/>
                  <a:pt x="57151" y="1304925"/>
                </a:cubicBezTo>
                <a:lnTo>
                  <a:pt x="66676" y="1319212"/>
                </a:lnTo>
                <a:lnTo>
                  <a:pt x="76201" y="1333500"/>
                </a:lnTo>
                <a:cubicBezTo>
                  <a:pt x="74685" y="1350176"/>
                  <a:pt x="74603" y="1395426"/>
                  <a:pt x="61913" y="1414462"/>
                </a:cubicBezTo>
                <a:lnTo>
                  <a:pt x="52388" y="1428750"/>
                </a:lnTo>
                <a:cubicBezTo>
                  <a:pt x="53976" y="1441450"/>
                  <a:pt x="53783" y="1454502"/>
                  <a:pt x="57151" y="1466850"/>
                </a:cubicBezTo>
                <a:cubicBezTo>
                  <a:pt x="58657" y="1472372"/>
                  <a:pt x="65288" y="1475584"/>
                  <a:pt x="66676" y="1481137"/>
                </a:cubicBezTo>
                <a:cubicBezTo>
                  <a:pt x="70162" y="1495083"/>
                  <a:pt x="59740" y="1515644"/>
                  <a:pt x="71438" y="1524000"/>
                </a:cubicBezTo>
                <a:cubicBezTo>
                  <a:pt x="88281" y="1536031"/>
                  <a:pt x="112713" y="1527175"/>
                  <a:pt x="133351" y="1528762"/>
                </a:cubicBezTo>
                <a:cubicBezTo>
                  <a:pt x="142876" y="1531937"/>
                  <a:pt x="152186" y="1535852"/>
                  <a:pt x="161926" y="1538287"/>
                </a:cubicBezTo>
                <a:cubicBezTo>
                  <a:pt x="168276" y="1539875"/>
                  <a:pt x="174707" y="1541169"/>
                  <a:pt x="180976" y="1543050"/>
                </a:cubicBezTo>
                <a:cubicBezTo>
                  <a:pt x="190593" y="1545935"/>
                  <a:pt x="209551" y="1552575"/>
                  <a:pt x="209551" y="1552575"/>
                </a:cubicBezTo>
                <a:cubicBezTo>
                  <a:pt x="222251" y="1550987"/>
                  <a:pt x="236463" y="1554028"/>
                  <a:pt x="247651" y="1547812"/>
                </a:cubicBezTo>
                <a:cubicBezTo>
                  <a:pt x="253373" y="1544633"/>
                  <a:pt x="249835" y="1534778"/>
                  <a:pt x="252413" y="1528762"/>
                </a:cubicBezTo>
                <a:cubicBezTo>
                  <a:pt x="259593" y="1512008"/>
                  <a:pt x="261007" y="1514785"/>
                  <a:pt x="276226" y="1509712"/>
                </a:cubicBezTo>
                <a:cubicBezTo>
                  <a:pt x="280988" y="1512887"/>
                  <a:pt x="285394" y="1516677"/>
                  <a:pt x="290513" y="1519237"/>
                </a:cubicBezTo>
                <a:cubicBezTo>
                  <a:pt x="295003" y="1521482"/>
                  <a:pt x="300881" y="1520864"/>
                  <a:pt x="304801" y="1524000"/>
                </a:cubicBezTo>
                <a:cubicBezTo>
                  <a:pt x="309270" y="1527576"/>
                  <a:pt x="310279" y="1534240"/>
                  <a:pt x="314326" y="1538287"/>
                </a:cubicBezTo>
                <a:cubicBezTo>
                  <a:pt x="323558" y="1547519"/>
                  <a:pt x="331280" y="1548701"/>
                  <a:pt x="342901" y="1552575"/>
                </a:cubicBezTo>
                <a:cubicBezTo>
                  <a:pt x="351590" y="1565608"/>
                  <a:pt x="351675" y="1569703"/>
                  <a:pt x="366713" y="1576387"/>
                </a:cubicBezTo>
                <a:cubicBezTo>
                  <a:pt x="375888" y="1580465"/>
                  <a:pt x="395288" y="1585912"/>
                  <a:pt x="395288" y="1585912"/>
                </a:cubicBezTo>
                <a:cubicBezTo>
                  <a:pt x="404813" y="1584325"/>
                  <a:pt x="415226" y="1585468"/>
                  <a:pt x="423863" y="1581150"/>
                </a:cubicBezTo>
                <a:cubicBezTo>
                  <a:pt x="428983" y="1578590"/>
                  <a:pt x="428918" y="1570438"/>
                  <a:pt x="433388" y="1566862"/>
                </a:cubicBezTo>
                <a:cubicBezTo>
                  <a:pt x="437308" y="1563726"/>
                  <a:pt x="442913" y="1563687"/>
                  <a:pt x="447676" y="1562100"/>
                </a:cubicBezTo>
                <a:cubicBezTo>
                  <a:pt x="452438" y="1563687"/>
                  <a:pt x="457473" y="1564617"/>
                  <a:pt x="461963" y="1566862"/>
                </a:cubicBezTo>
                <a:cubicBezTo>
                  <a:pt x="467083" y="1569422"/>
                  <a:pt x="470605" y="1575446"/>
                  <a:pt x="476251" y="1576387"/>
                </a:cubicBezTo>
                <a:cubicBezTo>
                  <a:pt x="481203" y="1577212"/>
                  <a:pt x="485776" y="1573212"/>
                  <a:pt x="490538" y="1571625"/>
                </a:cubicBezTo>
                <a:cubicBezTo>
                  <a:pt x="492126" y="1566862"/>
                  <a:pt x="494212" y="1562238"/>
                  <a:pt x="495301" y="1557337"/>
                </a:cubicBezTo>
                <a:cubicBezTo>
                  <a:pt x="497396" y="1547911"/>
                  <a:pt x="494031" y="1536302"/>
                  <a:pt x="500063" y="1528762"/>
                </a:cubicBezTo>
                <a:cubicBezTo>
                  <a:pt x="503199" y="1524842"/>
                  <a:pt x="509588" y="1531937"/>
                  <a:pt x="514351" y="1533525"/>
                </a:cubicBezTo>
                <a:cubicBezTo>
                  <a:pt x="517526" y="1538287"/>
                  <a:pt x="519022" y="1544779"/>
                  <a:pt x="523876" y="1547812"/>
                </a:cubicBezTo>
                <a:cubicBezTo>
                  <a:pt x="532390" y="1553133"/>
                  <a:pt x="552451" y="1557337"/>
                  <a:pt x="552451" y="1557337"/>
                </a:cubicBezTo>
                <a:cubicBezTo>
                  <a:pt x="557213" y="1560512"/>
                  <a:pt x="561508" y="1564537"/>
                  <a:pt x="566738" y="1566862"/>
                </a:cubicBezTo>
                <a:cubicBezTo>
                  <a:pt x="575913" y="1570940"/>
                  <a:pt x="595313" y="1576387"/>
                  <a:pt x="595313" y="1576387"/>
                </a:cubicBezTo>
                <a:cubicBezTo>
                  <a:pt x="593726" y="1571625"/>
                  <a:pt x="594101" y="1565650"/>
                  <a:pt x="590551" y="1562100"/>
                </a:cubicBezTo>
                <a:cubicBezTo>
                  <a:pt x="587001" y="1558550"/>
                  <a:pt x="580440" y="1560122"/>
                  <a:pt x="576263" y="1557337"/>
                </a:cubicBezTo>
                <a:cubicBezTo>
                  <a:pt x="570659" y="1553601"/>
                  <a:pt x="566738" y="1547812"/>
                  <a:pt x="561976" y="1543050"/>
                </a:cubicBezTo>
                <a:cubicBezTo>
                  <a:pt x="550641" y="1509045"/>
                  <a:pt x="558020" y="1522829"/>
                  <a:pt x="542926" y="1500187"/>
                </a:cubicBezTo>
                <a:cubicBezTo>
                  <a:pt x="554521" y="1465402"/>
                  <a:pt x="562192" y="1474047"/>
                  <a:pt x="533401" y="1466850"/>
                </a:cubicBezTo>
                <a:cubicBezTo>
                  <a:pt x="530226" y="1462087"/>
                  <a:pt x="524351" y="1458266"/>
                  <a:pt x="523876" y="1452562"/>
                </a:cubicBezTo>
                <a:cubicBezTo>
                  <a:pt x="522682" y="1438236"/>
                  <a:pt x="522209" y="1422558"/>
                  <a:pt x="528638" y="1409700"/>
                </a:cubicBezTo>
                <a:cubicBezTo>
                  <a:pt x="531565" y="1403846"/>
                  <a:pt x="541152" y="1405290"/>
                  <a:pt x="547688" y="1404937"/>
                </a:cubicBezTo>
                <a:cubicBezTo>
                  <a:pt x="600023" y="1402108"/>
                  <a:pt x="652463" y="1401762"/>
                  <a:pt x="704851" y="1400175"/>
                </a:cubicBezTo>
                <a:cubicBezTo>
                  <a:pt x="752088" y="1368683"/>
                  <a:pt x="683214" y="1411061"/>
                  <a:pt x="819151" y="1385887"/>
                </a:cubicBezTo>
                <a:cubicBezTo>
                  <a:pt x="830407" y="1383802"/>
                  <a:pt x="836866" y="1370457"/>
                  <a:pt x="847726" y="1366837"/>
                </a:cubicBezTo>
                <a:lnTo>
                  <a:pt x="876301" y="1357312"/>
                </a:lnTo>
                <a:lnTo>
                  <a:pt x="890588" y="1352550"/>
                </a:lnTo>
                <a:cubicBezTo>
                  <a:pt x="908051" y="1354137"/>
                  <a:pt x="926341" y="1351767"/>
                  <a:pt x="942976" y="1357312"/>
                </a:cubicBezTo>
                <a:cubicBezTo>
                  <a:pt x="947739" y="1358900"/>
                  <a:pt x="943653" y="1368682"/>
                  <a:pt x="947738" y="1371600"/>
                </a:cubicBezTo>
                <a:cubicBezTo>
                  <a:pt x="955908" y="1377436"/>
                  <a:pt x="966788" y="1377950"/>
                  <a:pt x="976313" y="1381125"/>
                </a:cubicBezTo>
                <a:lnTo>
                  <a:pt x="990601" y="1385887"/>
                </a:lnTo>
                <a:cubicBezTo>
                  <a:pt x="1017899" y="1426836"/>
                  <a:pt x="981550" y="1378646"/>
                  <a:pt x="1014413" y="1404937"/>
                </a:cubicBezTo>
                <a:cubicBezTo>
                  <a:pt x="1018883" y="1408513"/>
                  <a:pt x="1019084" y="1416191"/>
                  <a:pt x="1023938" y="1419225"/>
                </a:cubicBezTo>
                <a:cubicBezTo>
                  <a:pt x="1028559" y="1422113"/>
                  <a:pt x="1062436" y="1431991"/>
                  <a:pt x="1071563" y="1433512"/>
                </a:cubicBezTo>
                <a:cubicBezTo>
                  <a:pt x="1074695" y="1434034"/>
                  <a:pt x="1077913" y="1433512"/>
                  <a:pt x="1081088" y="1433512"/>
                </a:cubicBezTo>
                <a:lnTo>
                  <a:pt x="1071563" y="1433512"/>
                </a:lnTo>
                <a:cubicBezTo>
                  <a:pt x="1085851" y="1431925"/>
                  <a:pt x="1101079" y="1434089"/>
                  <a:pt x="1114426" y="1428750"/>
                </a:cubicBezTo>
                <a:cubicBezTo>
                  <a:pt x="1119087" y="1426886"/>
                  <a:pt x="1116052" y="1418382"/>
                  <a:pt x="1119188" y="1414462"/>
                </a:cubicBezTo>
                <a:cubicBezTo>
                  <a:pt x="1122764" y="1409992"/>
                  <a:pt x="1128713" y="1408112"/>
                  <a:pt x="1133476" y="1404937"/>
                </a:cubicBezTo>
                <a:cubicBezTo>
                  <a:pt x="1142165" y="1391904"/>
                  <a:pt x="1142250" y="1387809"/>
                  <a:pt x="1157288" y="1381125"/>
                </a:cubicBezTo>
                <a:cubicBezTo>
                  <a:pt x="1166463" y="1377047"/>
                  <a:pt x="1185863" y="1371600"/>
                  <a:pt x="1185863" y="1371600"/>
                </a:cubicBezTo>
                <a:cubicBezTo>
                  <a:pt x="1218038" y="1382323"/>
                  <a:pt x="1183164" y="1367451"/>
                  <a:pt x="1209676" y="1390650"/>
                </a:cubicBezTo>
                <a:cubicBezTo>
                  <a:pt x="1218291" y="1398188"/>
                  <a:pt x="1228726" y="1403350"/>
                  <a:pt x="1238251" y="1409700"/>
                </a:cubicBezTo>
                <a:lnTo>
                  <a:pt x="1252538" y="1419225"/>
                </a:lnTo>
                <a:cubicBezTo>
                  <a:pt x="1279834" y="1460168"/>
                  <a:pt x="1243488" y="1411985"/>
                  <a:pt x="1276351" y="1438275"/>
                </a:cubicBezTo>
                <a:cubicBezTo>
                  <a:pt x="1280820" y="1441851"/>
                  <a:pt x="1282212" y="1448165"/>
                  <a:pt x="1285876" y="1452562"/>
                </a:cubicBezTo>
                <a:cubicBezTo>
                  <a:pt x="1290188" y="1457736"/>
                  <a:pt x="1295851" y="1461676"/>
                  <a:pt x="1300163" y="1466850"/>
                </a:cubicBezTo>
                <a:cubicBezTo>
                  <a:pt x="1303827" y="1471247"/>
                  <a:pt x="1305380" y="1477368"/>
                  <a:pt x="1309688" y="1481137"/>
                </a:cubicBezTo>
                <a:cubicBezTo>
                  <a:pt x="1329843" y="1498772"/>
                  <a:pt x="1332927" y="1498408"/>
                  <a:pt x="1352551" y="1504950"/>
                </a:cubicBezTo>
                <a:cubicBezTo>
                  <a:pt x="1355726" y="1509712"/>
                  <a:pt x="1357607" y="1515661"/>
                  <a:pt x="1362076" y="1519237"/>
                </a:cubicBezTo>
                <a:cubicBezTo>
                  <a:pt x="1365996" y="1522373"/>
                  <a:pt x="1374118" y="1519510"/>
                  <a:pt x="1376363" y="1524000"/>
                </a:cubicBezTo>
                <a:cubicBezTo>
                  <a:pt x="1378608" y="1528490"/>
                  <a:pt x="1373846" y="1533797"/>
                  <a:pt x="1371601" y="1538287"/>
                </a:cubicBezTo>
                <a:cubicBezTo>
                  <a:pt x="1353133" y="1575223"/>
                  <a:pt x="1369287" y="1530945"/>
                  <a:pt x="1357313" y="1566862"/>
                </a:cubicBezTo>
                <a:cubicBezTo>
                  <a:pt x="1354137" y="1595451"/>
                  <a:pt x="1348406" y="1611580"/>
                  <a:pt x="1357313" y="1638300"/>
                </a:cubicBezTo>
                <a:cubicBezTo>
                  <a:pt x="1359123" y="1643730"/>
                  <a:pt x="1362369" y="1649011"/>
                  <a:pt x="1366838" y="1652587"/>
                </a:cubicBezTo>
                <a:cubicBezTo>
                  <a:pt x="1370758" y="1655723"/>
                  <a:pt x="1376363" y="1655762"/>
                  <a:pt x="1381126" y="1657350"/>
                </a:cubicBezTo>
                <a:cubicBezTo>
                  <a:pt x="1393093" y="1693253"/>
                  <a:pt x="1376952" y="1649004"/>
                  <a:pt x="1395413" y="1685925"/>
                </a:cubicBezTo>
                <a:cubicBezTo>
                  <a:pt x="1415132" y="1725361"/>
                  <a:pt x="1382403" y="1673551"/>
                  <a:pt x="1409701" y="1714500"/>
                </a:cubicBezTo>
                <a:cubicBezTo>
                  <a:pt x="1412876" y="1724025"/>
                  <a:pt x="1409701" y="1739900"/>
                  <a:pt x="1419226" y="1743075"/>
                </a:cubicBezTo>
                <a:lnTo>
                  <a:pt x="1447801" y="1752600"/>
                </a:lnTo>
                <a:cubicBezTo>
                  <a:pt x="1452563" y="1754187"/>
                  <a:pt x="1457218" y="1756144"/>
                  <a:pt x="1462088" y="1757362"/>
                </a:cubicBezTo>
                <a:cubicBezTo>
                  <a:pt x="1483316" y="1762670"/>
                  <a:pt x="1476509" y="1757497"/>
                  <a:pt x="1485901" y="1766887"/>
                </a:cubicBezTo>
                <a:lnTo>
                  <a:pt x="1485901" y="1776412"/>
                </a:lnTo>
                <a:cubicBezTo>
                  <a:pt x="1498601" y="1782762"/>
                  <a:pt x="1494897" y="1796256"/>
                  <a:pt x="1498601" y="1804987"/>
                </a:cubicBezTo>
                <a:cubicBezTo>
                  <a:pt x="1502305" y="1813718"/>
                  <a:pt x="1503628" y="1821392"/>
                  <a:pt x="1508126" y="1828800"/>
                </a:cubicBezTo>
                <a:cubicBezTo>
                  <a:pt x="1512624" y="1836208"/>
                  <a:pt x="1520826" y="1847850"/>
                  <a:pt x="1525588" y="1849437"/>
                </a:cubicBezTo>
                <a:cubicBezTo>
                  <a:pt x="1527969" y="1852347"/>
                  <a:pt x="1537494" y="1871661"/>
                  <a:pt x="1544638" y="1884361"/>
                </a:cubicBezTo>
                <a:cubicBezTo>
                  <a:pt x="1551782" y="1897061"/>
                  <a:pt x="1578770" y="1883568"/>
                  <a:pt x="1593851" y="1897062"/>
                </a:cubicBezTo>
                <a:cubicBezTo>
                  <a:pt x="1608932" y="1910556"/>
                  <a:pt x="1614753" y="1954742"/>
                  <a:pt x="1635126" y="1965325"/>
                </a:cubicBezTo>
                <a:cubicBezTo>
                  <a:pt x="1655499" y="1975908"/>
                  <a:pt x="1673226" y="1962150"/>
                  <a:pt x="1716088" y="1960562"/>
                </a:cubicBezTo>
                <a:cubicBezTo>
                  <a:pt x="1714501" y="1946275"/>
                  <a:pt x="1716618" y="1895475"/>
                  <a:pt x="1717676" y="1866900"/>
                </a:cubicBezTo>
                <a:cubicBezTo>
                  <a:pt x="1718734" y="1838325"/>
                  <a:pt x="1726142" y="1812131"/>
                  <a:pt x="1722438" y="1789112"/>
                </a:cubicBezTo>
                <a:cubicBezTo>
                  <a:pt x="1718734" y="1766093"/>
                  <a:pt x="1700213" y="1731962"/>
                  <a:pt x="1695451" y="1728787"/>
                </a:cubicBezTo>
                <a:cubicBezTo>
                  <a:pt x="1689101" y="1719262"/>
                  <a:pt x="1680022" y="1711072"/>
                  <a:pt x="1676401" y="1700212"/>
                </a:cubicBezTo>
                <a:cubicBezTo>
                  <a:pt x="1672527" y="1688593"/>
                  <a:pt x="1671344" y="1680869"/>
                  <a:pt x="1662113" y="1671637"/>
                </a:cubicBezTo>
                <a:cubicBezTo>
                  <a:pt x="1658066" y="1667590"/>
                  <a:pt x="1652588" y="1665287"/>
                  <a:pt x="1647826" y="1662112"/>
                </a:cubicBezTo>
                <a:cubicBezTo>
                  <a:pt x="1644651" y="1657350"/>
                  <a:pt x="1642348" y="1651872"/>
                  <a:pt x="1638301" y="1647825"/>
                </a:cubicBezTo>
                <a:cubicBezTo>
                  <a:pt x="1634253" y="1643778"/>
                  <a:pt x="1627188" y="1643063"/>
                  <a:pt x="1624013" y="1638300"/>
                </a:cubicBezTo>
                <a:cubicBezTo>
                  <a:pt x="1620382" y="1632854"/>
                  <a:pt x="1621829" y="1625266"/>
                  <a:pt x="1619251" y="1619250"/>
                </a:cubicBezTo>
                <a:cubicBezTo>
                  <a:pt x="1616996" y="1613989"/>
                  <a:pt x="1612286" y="1610082"/>
                  <a:pt x="1609726" y="1604962"/>
                </a:cubicBezTo>
                <a:cubicBezTo>
                  <a:pt x="1598224" y="1581959"/>
                  <a:pt x="1614759" y="1597206"/>
                  <a:pt x="1590676" y="1581150"/>
                </a:cubicBezTo>
                <a:cubicBezTo>
                  <a:pt x="1587538" y="1571738"/>
                  <a:pt x="1584781" y="1559290"/>
                  <a:pt x="1576388" y="1552575"/>
                </a:cubicBezTo>
                <a:cubicBezTo>
                  <a:pt x="1572468" y="1549439"/>
                  <a:pt x="1566762" y="1549676"/>
                  <a:pt x="1562101" y="1547812"/>
                </a:cubicBezTo>
                <a:cubicBezTo>
                  <a:pt x="1558805" y="1546494"/>
                  <a:pt x="1555751" y="1544637"/>
                  <a:pt x="1552576" y="1543050"/>
                </a:cubicBezTo>
                <a:lnTo>
                  <a:pt x="1576388" y="1547812"/>
                </a:lnTo>
                <a:cubicBezTo>
                  <a:pt x="1573213" y="1533525"/>
                  <a:pt x="1568078" y="1519535"/>
                  <a:pt x="1566863" y="1504950"/>
                </a:cubicBezTo>
                <a:cubicBezTo>
                  <a:pt x="1565335" y="1486615"/>
                  <a:pt x="1583744" y="1492713"/>
                  <a:pt x="1566863" y="1471612"/>
                </a:cubicBezTo>
                <a:cubicBezTo>
                  <a:pt x="1563727" y="1467692"/>
                  <a:pt x="1557338" y="1468437"/>
                  <a:pt x="1552576" y="1466850"/>
                </a:cubicBezTo>
                <a:cubicBezTo>
                  <a:pt x="1543051" y="1460500"/>
                  <a:pt x="1527621" y="1458660"/>
                  <a:pt x="1524001" y="1447800"/>
                </a:cubicBezTo>
                <a:cubicBezTo>
                  <a:pt x="1517428" y="1428082"/>
                  <a:pt x="1522023" y="1437689"/>
                  <a:pt x="1509713" y="1419225"/>
                </a:cubicBezTo>
                <a:cubicBezTo>
                  <a:pt x="1508126" y="1414462"/>
                  <a:pt x="1506169" y="1409807"/>
                  <a:pt x="1504951" y="1404937"/>
                </a:cubicBezTo>
                <a:cubicBezTo>
                  <a:pt x="1501328" y="1390447"/>
                  <a:pt x="1499890" y="1358801"/>
                  <a:pt x="1481138" y="1352550"/>
                </a:cubicBezTo>
                <a:cubicBezTo>
                  <a:pt x="1469518" y="1348676"/>
                  <a:pt x="1461795" y="1347494"/>
                  <a:pt x="1452563" y="1338262"/>
                </a:cubicBezTo>
                <a:cubicBezTo>
                  <a:pt x="1452563" y="1336675"/>
                  <a:pt x="1454151" y="1334294"/>
                  <a:pt x="1452563" y="1333500"/>
                </a:cubicBezTo>
                <a:cubicBezTo>
                  <a:pt x="1450976" y="1332706"/>
                  <a:pt x="1446213" y="1333500"/>
                  <a:pt x="1443038" y="1333500"/>
                </a:cubicBezTo>
                <a:cubicBezTo>
                  <a:pt x="1428307" y="1294217"/>
                  <a:pt x="1441451" y="1282700"/>
                  <a:pt x="1443038" y="1266825"/>
                </a:cubicBezTo>
                <a:cubicBezTo>
                  <a:pt x="1444626" y="1250950"/>
                  <a:pt x="1452563" y="1238250"/>
                  <a:pt x="1452563" y="1238250"/>
                </a:cubicBezTo>
                <a:cubicBezTo>
                  <a:pt x="1449371" y="1219093"/>
                  <a:pt x="1451669" y="1208780"/>
                  <a:pt x="1438276" y="1195387"/>
                </a:cubicBezTo>
                <a:cubicBezTo>
                  <a:pt x="1434229" y="1191340"/>
                  <a:pt x="1428751" y="1189037"/>
                  <a:pt x="1423988" y="1185862"/>
                </a:cubicBezTo>
                <a:cubicBezTo>
                  <a:pt x="1427163" y="1181100"/>
                  <a:pt x="1431188" y="1176805"/>
                  <a:pt x="1433513" y="1171575"/>
                </a:cubicBezTo>
                <a:cubicBezTo>
                  <a:pt x="1437591" y="1162400"/>
                  <a:pt x="1437469" y="1151354"/>
                  <a:pt x="1443038" y="1143000"/>
                </a:cubicBezTo>
                <a:cubicBezTo>
                  <a:pt x="1446213" y="1138237"/>
                  <a:pt x="1450238" y="1133943"/>
                  <a:pt x="1452563" y="1128712"/>
                </a:cubicBezTo>
                <a:cubicBezTo>
                  <a:pt x="1456641" y="1119537"/>
                  <a:pt x="1460119" y="1109982"/>
                  <a:pt x="1462088" y="1100137"/>
                </a:cubicBezTo>
                <a:cubicBezTo>
                  <a:pt x="1463676" y="1092200"/>
                  <a:pt x="1462835" y="1083353"/>
                  <a:pt x="1466851" y="1076325"/>
                </a:cubicBezTo>
                <a:cubicBezTo>
                  <a:pt x="1469691" y="1071355"/>
                  <a:pt x="1476376" y="1069975"/>
                  <a:pt x="1481138" y="1066800"/>
                </a:cubicBezTo>
                <a:cubicBezTo>
                  <a:pt x="1489521" y="1041652"/>
                  <a:pt x="1470416" y="1056688"/>
                  <a:pt x="1492251" y="1023937"/>
                </a:cubicBezTo>
                <a:cubicBezTo>
                  <a:pt x="1503537" y="1007008"/>
                  <a:pt x="1514476" y="1015374"/>
                  <a:pt x="1514476" y="1000125"/>
                </a:cubicBezTo>
                <a:lnTo>
                  <a:pt x="1519238" y="1000125"/>
                </a:lnTo>
                <a:cubicBezTo>
                  <a:pt x="1530351" y="992187"/>
                  <a:pt x="1542369" y="985385"/>
                  <a:pt x="1552576" y="976312"/>
                </a:cubicBezTo>
                <a:cubicBezTo>
                  <a:pt x="1556854" y="972509"/>
                  <a:pt x="1557793" y="965794"/>
                  <a:pt x="1562101" y="962025"/>
                </a:cubicBezTo>
                <a:cubicBezTo>
                  <a:pt x="1570716" y="954487"/>
                  <a:pt x="1590676" y="942975"/>
                  <a:pt x="1590676" y="942975"/>
                </a:cubicBezTo>
                <a:cubicBezTo>
                  <a:pt x="1593851" y="938212"/>
                  <a:pt x="1596398" y="932965"/>
                  <a:pt x="1600201" y="928687"/>
                </a:cubicBezTo>
                <a:cubicBezTo>
                  <a:pt x="1609150" y="918619"/>
                  <a:pt x="1621304" y="911320"/>
                  <a:pt x="1628776" y="900112"/>
                </a:cubicBezTo>
                <a:lnTo>
                  <a:pt x="1647826" y="871537"/>
                </a:lnTo>
                <a:cubicBezTo>
                  <a:pt x="1660860" y="832433"/>
                  <a:pt x="1641194" y="894548"/>
                  <a:pt x="1657351" y="819150"/>
                </a:cubicBezTo>
                <a:cubicBezTo>
                  <a:pt x="1659455" y="809333"/>
                  <a:pt x="1663701" y="800100"/>
                  <a:pt x="1666876" y="790575"/>
                </a:cubicBezTo>
                <a:cubicBezTo>
                  <a:pt x="1668463" y="785812"/>
                  <a:pt x="1667461" y="779072"/>
                  <a:pt x="1671638" y="776287"/>
                </a:cubicBezTo>
                <a:cubicBezTo>
                  <a:pt x="1676401" y="773112"/>
                  <a:pt x="1680806" y="769322"/>
                  <a:pt x="1685926" y="766762"/>
                </a:cubicBezTo>
                <a:cubicBezTo>
                  <a:pt x="1697484" y="760983"/>
                  <a:pt x="1712076" y="760496"/>
                  <a:pt x="1724026" y="757237"/>
                </a:cubicBezTo>
                <a:cubicBezTo>
                  <a:pt x="1733712" y="754595"/>
                  <a:pt x="1752601" y="747712"/>
                  <a:pt x="1752601" y="747712"/>
                </a:cubicBezTo>
                <a:cubicBezTo>
                  <a:pt x="1757363" y="742950"/>
                  <a:pt x="1761332" y="740833"/>
                  <a:pt x="1766888" y="733425"/>
                </a:cubicBezTo>
                <a:cubicBezTo>
                  <a:pt x="1772444" y="726017"/>
                  <a:pt x="1779059" y="716227"/>
                  <a:pt x="1785938" y="703262"/>
                </a:cubicBezTo>
                <a:cubicBezTo>
                  <a:pt x="1792817" y="690297"/>
                  <a:pt x="1808163" y="665162"/>
                  <a:pt x="1808163" y="655637"/>
                </a:cubicBezTo>
                <a:lnTo>
                  <a:pt x="1838326" y="638175"/>
                </a:lnTo>
                <a:cubicBezTo>
                  <a:pt x="1849438" y="630237"/>
                  <a:pt x="1858984" y="619434"/>
                  <a:pt x="1871663" y="614362"/>
                </a:cubicBezTo>
                <a:cubicBezTo>
                  <a:pt x="1926388" y="592472"/>
                  <a:pt x="1897769" y="627592"/>
                  <a:pt x="1919288" y="595312"/>
                </a:cubicBezTo>
                <a:cubicBezTo>
                  <a:pt x="1917701" y="585787"/>
                  <a:pt x="1919317" y="575121"/>
                  <a:pt x="1914526" y="566737"/>
                </a:cubicBezTo>
                <a:cubicBezTo>
                  <a:pt x="1912035" y="562378"/>
                  <a:pt x="1904158" y="565111"/>
                  <a:pt x="1900238" y="561975"/>
                </a:cubicBezTo>
                <a:cubicBezTo>
                  <a:pt x="1895768" y="558399"/>
                  <a:pt x="1893888" y="552450"/>
                  <a:pt x="1890713" y="547687"/>
                </a:cubicBezTo>
                <a:cubicBezTo>
                  <a:pt x="1887538" y="538163"/>
                  <a:pt x="1881189" y="528636"/>
                  <a:pt x="1890713" y="519112"/>
                </a:cubicBezTo>
                <a:cubicBezTo>
                  <a:pt x="1894263" y="515562"/>
                  <a:pt x="1900238" y="515937"/>
                  <a:pt x="1905001" y="514350"/>
                </a:cubicBezTo>
                <a:cubicBezTo>
                  <a:pt x="1914526" y="508000"/>
                  <a:pt x="1927226" y="504825"/>
                  <a:pt x="1933576" y="495300"/>
                </a:cubicBezTo>
                <a:lnTo>
                  <a:pt x="1952626" y="466725"/>
                </a:lnTo>
                <a:cubicBezTo>
                  <a:pt x="1951038" y="454025"/>
                  <a:pt x="1950153" y="441217"/>
                  <a:pt x="1947863" y="428625"/>
                </a:cubicBezTo>
                <a:cubicBezTo>
                  <a:pt x="1943854" y="406575"/>
                  <a:pt x="1942964" y="421173"/>
                  <a:pt x="1933576" y="400050"/>
                </a:cubicBezTo>
                <a:cubicBezTo>
                  <a:pt x="1929498" y="390875"/>
                  <a:pt x="1929620" y="379829"/>
                  <a:pt x="1924051" y="371475"/>
                </a:cubicBezTo>
                <a:cubicBezTo>
                  <a:pt x="1920876" y="366712"/>
                  <a:pt x="1916851" y="362418"/>
                  <a:pt x="1914526" y="357187"/>
                </a:cubicBezTo>
                <a:cubicBezTo>
                  <a:pt x="1910110" y="347251"/>
                  <a:pt x="1906626" y="323245"/>
                  <a:pt x="1895476" y="314325"/>
                </a:cubicBezTo>
                <a:cubicBezTo>
                  <a:pt x="1891556" y="311189"/>
                  <a:pt x="1886127" y="310460"/>
                  <a:pt x="1881188" y="309562"/>
                </a:cubicBezTo>
                <a:cubicBezTo>
                  <a:pt x="1868596" y="307272"/>
                  <a:pt x="1855788" y="306387"/>
                  <a:pt x="1843088" y="304800"/>
                </a:cubicBezTo>
                <a:cubicBezTo>
                  <a:pt x="1841501" y="300037"/>
                  <a:pt x="1841462" y="294432"/>
                  <a:pt x="1838326" y="290512"/>
                </a:cubicBezTo>
                <a:cubicBezTo>
                  <a:pt x="1813706" y="259737"/>
                  <a:pt x="1831246" y="302612"/>
                  <a:pt x="1819276" y="266700"/>
                </a:cubicBezTo>
                <a:cubicBezTo>
                  <a:pt x="1824092" y="259476"/>
                  <a:pt x="1833563" y="247984"/>
                  <a:pt x="1833563" y="238125"/>
                </a:cubicBezTo>
                <a:cubicBezTo>
                  <a:pt x="1833563" y="219009"/>
                  <a:pt x="1834423" y="199246"/>
                  <a:pt x="1828801" y="180975"/>
                </a:cubicBezTo>
                <a:cubicBezTo>
                  <a:pt x="1827325" y="176177"/>
                  <a:pt x="1819003" y="178457"/>
                  <a:pt x="1814513" y="176212"/>
                </a:cubicBezTo>
                <a:cubicBezTo>
                  <a:pt x="1809394" y="173652"/>
                  <a:pt x="1805345" y="169247"/>
                  <a:pt x="1800226" y="166687"/>
                </a:cubicBezTo>
                <a:cubicBezTo>
                  <a:pt x="1784271" y="158710"/>
                  <a:pt x="1756648" y="158670"/>
                  <a:pt x="1743076" y="157162"/>
                </a:cubicBezTo>
                <a:cubicBezTo>
                  <a:pt x="1733551" y="150812"/>
                  <a:pt x="1720851" y="147637"/>
                  <a:pt x="1714501" y="138112"/>
                </a:cubicBezTo>
                <a:cubicBezTo>
                  <a:pt x="1701801" y="119062"/>
                  <a:pt x="1709738" y="127000"/>
                  <a:pt x="1690688" y="114300"/>
                </a:cubicBezTo>
                <a:cubicBezTo>
                  <a:pt x="1682125" y="101455"/>
                  <a:pt x="1679687" y="100514"/>
                  <a:pt x="1676401" y="85725"/>
                </a:cubicBezTo>
                <a:cubicBezTo>
                  <a:pt x="1674392" y="76687"/>
                  <a:pt x="1672830" y="53580"/>
                  <a:pt x="1666876" y="42862"/>
                </a:cubicBezTo>
                <a:cubicBezTo>
                  <a:pt x="1661317" y="32855"/>
                  <a:pt x="1658686" y="17907"/>
                  <a:pt x="1647826" y="14287"/>
                </a:cubicBezTo>
                <a:lnTo>
                  <a:pt x="1619251" y="4762"/>
                </a:lnTo>
                <a:lnTo>
                  <a:pt x="1604963" y="0"/>
                </a:lnTo>
                <a:cubicBezTo>
                  <a:pt x="1587501" y="1587"/>
                  <a:pt x="1569721" y="1088"/>
                  <a:pt x="1552576" y="4762"/>
                </a:cubicBezTo>
                <a:cubicBezTo>
                  <a:pt x="1546979" y="5961"/>
                  <a:pt x="1543408" y="11727"/>
                  <a:pt x="1538288" y="14287"/>
                </a:cubicBezTo>
                <a:cubicBezTo>
                  <a:pt x="1533798" y="16532"/>
                  <a:pt x="1528763" y="17462"/>
                  <a:pt x="1524001" y="19050"/>
                </a:cubicBezTo>
                <a:lnTo>
                  <a:pt x="1504951" y="47625"/>
                </a:lnTo>
                <a:cubicBezTo>
                  <a:pt x="1501776" y="52387"/>
                  <a:pt x="1500188" y="58737"/>
                  <a:pt x="1495426" y="61912"/>
                </a:cubicBezTo>
                <a:lnTo>
                  <a:pt x="1466851" y="80962"/>
                </a:lnTo>
                <a:cubicBezTo>
                  <a:pt x="1442231" y="117892"/>
                  <a:pt x="1451422" y="98676"/>
                  <a:pt x="1438276" y="138112"/>
                </a:cubicBezTo>
                <a:lnTo>
                  <a:pt x="1433513" y="152400"/>
                </a:lnTo>
                <a:cubicBezTo>
                  <a:pt x="1431331" y="178586"/>
                  <a:pt x="1438440" y="204624"/>
                  <a:pt x="1419226" y="223837"/>
                </a:cubicBezTo>
                <a:cubicBezTo>
                  <a:pt x="1415178" y="227884"/>
                  <a:pt x="1409701" y="230187"/>
                  <a:pt x="1404938" y="233362"/>
                </a:cubicBezTo>
                <a:lnTo>
                  <a:pt x="1385888" y="261937"/>
                </a:lnTo>
                <a:lnTo>
                  <a:pt x="1376363" y="276225"/>
                </a:lnTo>
                <a:cubicBezTo>
                  <a:pt x="1362836" y="316809"/>
                  <a:pt x="1382377" y="254429"/>
                  <a:pt x="1366838" y="347662"/>
                </a:cubicBezTo>
                <a:cubicBezTo>
                  <a:pt x="1365187" y="357566"/>
                  <a:pt x="1360488" y="366712"/>
                  <a:pt x="1357313" y="376237"/>
                </a:cubicBezTo>
                <a:cubicBezTo>
                  <a:pt x="1355726" y="381000"/>
                  <a:pt x="1355336" y="386348"/>
                  <a:pt x="1352551" y="390525"/>
                </a:cubicBezTo>
                <a:cubicBezTo>
                  <a:pt x="1349376" y="395287"/>
                  <a:pt x="1345351" y="399582"/>
                  <a:pt x="1343026" y="404812"/>
                </a:cubicBezTo>
                <a:cubicBezTo>
                  <a:pt x="1326321" y="442397"/>
                  <a:pt x="1344916" y="425777"/>
                  <a:pt x="1319213" y="442912"/>
                </a:cubicBezTo>
                <a:cubicBezTo>
                  <a:pt x="1315340" y="454533"/>
                  <a:pt x="1314159" y="462254"/>
                  <a:pt x="1304926" y="471487"/>
                </a:cubicBezTo>
                <a:cubicBezTo>
                  <a:pt x="1300878" y="475534"/>
                  <a:pt x="1295401" y="477837"/>
                  <a:pt x="1290638" y="481012"/>
                </a:cubicBezTo>
                <a:cubicBezTo>
                  <a:pt x="1289051" y="485775"/>
                  <a:pt x="1288314" y="490912"/>
                  <a:pt x="1285876" y="495300"/>
                </a:cubicBezTo>
                <a:cubicBezTo>
                  <a:pt x="1280317" y="505307"/>
                  <a:pt x="1270447" y="513015"/>
                  <a:pt x="1266826" y="523875"/>
                </a:cubicBezTo>
                <a:cubicBezTo>
                  <a:pt x="1265238" y="528637"/>
                  <a:pt x="1265613" y="534612"/>
                  <a:pt x="1262063" y="538162"/>
                </a:cubicBezTo>
                <a:cubicBezTo>
                  <a:pt x="1253968" y="546257"/>
                  <a:pt x="1244713" y="554967"/>
                  <a:pt x="1233488" y="557212"/>
                </a:cubicBezTo>
                <a:cubicBezTo>
                  <a:pt x="1204753" y="562960"/>
                  <a:pt x="1217355" y="559416"/>
                  <a:pt x="1195388" y="566737"/>
                </a:cubicBezTo>
                <a:cubicBezTo>
                  <a:pt x="1190626" y="569912"/>
                  <a:pt x="1184677" y="571793"/>
                  <a:pt x="1181101" y="576262"/>
                </a:cubicBezTo>
                <a:cubicBezTo>
                  <a:pt x="1177965" y="580182"/>
                  <a:pt x="1180423" y="587632"/>
                  <a:pt x="1176338" y="590550"/>
                </a:cubicBezTo>
                <a:cubicBezTo>
                  <a:pt x="1168168" y="596386"/>
                  <a:pt x="1156117" y="594506"/>
                  <a:pt x="1147763" y="600075"/>
                </a:cubicBezTo>
                <a:lnTo>
                  <a:pt x="1133476" y="609600"/>
                </a:lnTo>
                <a:cubicBezTo>
                  <a:pt x="1131888" y="614362"/>
                  <a:pt x="1132798" y="620969"/>
                  <a:pt x="1128713" y="623887"/>
                </a:cubicBezTo>
                <a:cubicBezTo>
                  <a:pt x="1120543" y="629723"/>
                  <a:pt x="1100138" y="633412"/>
                  <a:pt x="1100138" y="633412"/>
                </a:cubicBezTo>
                <a:cubicBezTo>
                  <a:pt x="1093788" y="642937"/>
                  <a:pt x="1083864" y="650881"/>
                  <a:pt x="1081088" y="661987"/>
                </a:cubicBezTo>
                <a:cubicBezTo>
                  <a:pt x="1081046" y="662154"/>
                  <a:pt x="1073842" y="693046"/>
                  <a:pt x="1071563" y="695325"/>
                </a:cubicBezTo>
                <a:cubicBezTo>
                  <a:pt x="1068013" y="698875"/>
                  <a:pt x="1062038" y="698500"/>
                  <a:pt x="1057276" y="700087"/>
                </a:cubicBezTo>
                <a:cubicBezTo>
                  <a:pt x="1054101" y="704850"/>
                  <a:pt x="1051798" y="710328"/>
                  <a:pt x="1047751" y="714375"/>
                </a:cubicBezTo>
                <a:cubicBezTo>
                  <a:pt x="1025801" y="736325"/>
                  <a:pt x="988327" y="726909"/>
                  <a:pt x="962026" y="728662"/>
                </a:cubicBezTo>
                <a:lnTo>
                  <a:pt x="933451" y="733425"/>
                </a:lnTo>
                <a:cubicBezTo>
                  <a:pt x="922356" y="735132"/>
                  <a:pt x="911157" y="736179"/>
                  <a:pt x="900113" y="738187"/>
                </a:cubicBezTo>
                <a:cubicBezTo>
                  <a:pt x="848031" y="747656"/>
                  <a:pt x="922431" y="738386"/>
                  <a:pt x="852488" y="747712"/>
                </a:cubicBezTo>
                <a:cubicBezTo>
                  <a:pt x="801542" y="754505"/>
                  <a:pt x="783445" y="753929"/>
                  <a:pt x="723901" y="757237"/>
                </a:cubicBezTo>
                <a:cubicBezTo>
                  <a:pt x="719138" y="758825"/>
                  <a:pt x="714572" y="761217"/>
                  <a:pt x="709613" y="762000"/>
                </a:cubicBezTo>
                <a:cubicBezTo>
                  <a:pt x="684329" y="765992"/>
                  <a:pt x="633413" y="771525"/>
                  <a:pt x="633413" y="771525"/>
                </a:cubicBezTo>
                <a:cubicBezTo>
                  <a:pt x="628651" y="773112"/>
                  <a:pt x="624026" y="775198"/>
                  <a:pt x="619126" y="776287"/>
                </a:cubicBezTo>
                <a:cubicBezTo>
                  <a:pt x="568252" y="787593"/>
                  <a:pt x="500831" y="784254"/>
                  <a:pt x="457201" y="785812"/>
                </a:cubicBezTo>
                <a:cubicBezTo>
                  <a:pt x="449263" y="787400"/>
                  <a:pt x="441198" y="788445"/>
                  <a:pt x="433388" y="790575"/>
                </a:cubicBezTo>
                <a:cubicBezTo>
                  <a:pt x="423702" y="793217"/>
                  <a:pt x="404813" y="800100"/>
                  <a:pt x="404813" y="800100"/>
                </a:cubicBezTo>
                <a:cubicBezTo>
                  <a:pt x="398463" y="809625"/>
                  <a:pt x="388008" y="817450"/>
                  <a:pt x="385763" y="828675"/>
                </a:cubicBezTo>
                <a:cubicBezTo>
                  <a:pt x="384443" y="835276"/>
                  <a:pt x="380816" y="858535"/>
                  <a:pt x="376238" y="866775"/>
                </a:cubicBezTo>
                <a:cubicBezTo>
                  <a:pt x="370679" y="876782"/>
                  <a:pt x="363538" y="885825"/>
                  <a:pt x="357188" y="895350"/>
                </a:cubicBezTo>
                <a:lnTo>
                  <a:pt x="338138" y="923925"/>
                </a:lnTo>
                <a:lnTo>
                  <a:pt x="328613" y="938212"/>
                </a:lnTo>
                <a:cubicBezTo>
                  <a:pt x="327026" y="950912"/>
                  <a:pt x="324763" y="963546"/>
                  <a:pt x="323851" y="976312"/>
                </a:cubicBezTo>
                <a:cubicBezTo>
                  <a:pt x="321586" y="1008021"/>
                  <a:pt x="341012" y="1048542"/>
                  <a:pt x="319088" y="1071562"/>
                </a:cubicBezTo>
                <a:cubicBezTo>
                  <a:pt x="298258" y="1093434"/>
                  <a:pt x="258763" y="1074737"/>
                  <a:pt x="228601" y="1076325"/>
                </a:cubicBezTo>
                <a:cubicBezTo>
                  <a:pt x="222251" y="1077912"/>
                  <a:pt x="215969" y="1079803"/>
                  <a:pt x="209551" y="1081087"/>
                </a:cubicBezTo>
                <a:cubicBezTo>
                  <a:pt x="145037" y="1093990"/>
                  <a:pt x="105091" y="1088149"/>
                  <a:pt x="23813" y="1090612"/>
                </a:cubicBezTo>
                <a:cubicBezTo>
                  <a:pt x="8020" y="1095877"/>
                  <a:pt x="7938" y="1090612"/>
                  <a:pt x="4763" y="1090612"/>
                </a:cubicBezTo>
                <a:close/>
              </a:path>
            </a:pathLst>
          </a:custGeom>
          <a:solidFill>
            <a:srgbClr val="FF0000">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7173" name="TextBox 13"/>
          <p:cNvSpPr txBox="1">
            <a:spLocks noChangeArrowheads="1"/>
          </p:cNvSpPr>
          <p:nvPr/>
        </p:nvSpPr>
        <p:spPr bwMode="auto">
          <a:xfrm>
            <a:off x="381000" y="76200"/>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3200" u="sng">
                <a:solidFill>
                  <a:srgbClr val="C00000"/>
                </a:solidFill>
                <a:latin typeface="Calibri" pitchFamily="34" charset="0"/>
                <a:cs typeface="Calibri" pitchFamily="34" charset="0"/>
              </a:rPr>
              <a:t>The South </a:t>
            </a:r>
          </a:p>
        </p:txBody>
      </p:sp>
      <p:sp>
        <p:nvSpPr>
          <p:cNvPr id="7174" name="TextBox 15"/>
          <p:cNvSpPr txBox="1">
            <a:spLocks noChangeArrowheads="1"/>
          </p:cNvSpPr>
          <p:nvPr/>
        </p:nvSpPr>
        <p:spPr bwMode="auto">
          <a:xfrm>
            <a:off x="0" y="635000"/>
            <a:ext cx="350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000" dirty="0">
                <a:solidFill>
                  <a:srgbClr val="C00000"/>
                </a:solidFill>
                <a:latin typeface="Calibri" pitchFamily="34" charset="0"/>
                <a:cs typeface="Calibri" pitchFamily="34" charset="0"/>
              </a:rPr>
              <a:t>What was the </a:t>
            </a:r>
            <a:br>
              <a:rPr lang="en-US" sz="3000" dirty="0">
                <a:solidFill>
                  <a:srgbClr val="C00000"/>
                </a:solidFill>
                <a:latin typeface="Calibri" pitchFamily="34" charset="0"/>
                <a:cs typeface="Calibri" pitchFamily="34" charset="0"/>
              </a:rPr>
            </a:br>
            <a:r>
              <a:rPr lang="en-US" sz="3000" dirty="0">
                <a:solidFill>
                  <a:srgbClr val="C00000"/>
                </a:solidFill>
                <a:latin typeface="Calibri" pitchFamily="34" charset="0"/>
                <a:cs typeface="Calibri" pitchFamily="34" charset="0"/>
              </a:rPr>
              <a:t>impact on the South? </a:t>
            </a:r>
          </a:p>
        </p:txBody>
      </p:sp>
      <p:pic>
        <p:nvPicPr>
          <p:cNvPr id="7175" name="Picture 6" descr="http://www.wwnorton.com/eamerica/media/ch15/resources/maps/1820slaves.gif"/>
          <p:cNvPicPr>
            <a:picLocks noChangeAspect="1" noChangeArrowheads="1"/>
          </p:cNvPicPr>
          <p:nvPr/>
        </p:nvPicPr>
        <p:blipFill>
          <a:blip r:embed="rId3" cstate="print">
            <a:extLst>
              <a:ext uri="{28A0092B-C50C-407E-A947-70E740481C1C}">
                <a14:useLocalDpi xmlns:a14="http://schemas.microsoft.com/office/drawing/2010/main" val="0"/>
              </a:ext>
            </a:extLst>
          </a:blip>
          <a:srcRect l="5849" r="4207"/>
          <a:stretch>
            <a:fillRect/>
          </a:stretch>
        </p:blipFill>
        <p:spPr bwMode="auto">
          <a:xfrm>
            <a:off x="228600" y="2895600"/>
            <a:ext cx="429418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http://www.wwnorton.com/eamerica/media/ch15/resources/maps/1860slaves.gif"/>
          <p:cNvPicPr>
            <a:picLocks noChangeAspect="1" noChangeArrowheads="1"/>
          </p:cNvPicPr>
          <p:nvPr/>
        </p:nvPicPr>
        <p:blipFill>
          <a:blip r:embed="rId4" cstate="print">
            <a:extLst>
              <a:ext uri="{28A0092B-C50C-407E-A947-70E740481C1C}">
                <a14:useLocalDpi xmlns:a14="http://schemas.microsoft.com/office/drawing/2010/main" val="0"/>
              </a:ext>
            </a:extLst>
          </a:blip>
          <a:srcRect l="7155" r="4643"/>
          <a:stretch>
            <a:fillRect/>
          </a:stretch>
        </p:blipFill>
        <p:spPr bwMode="auto">
          <a:xfrm>
            <a:off x="4675188" y="3286125"/>
            <a:ext cx="4213225"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38100" y="0"/>
            <a:ext cx="47625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8195" name="TextBox 1"/>
          <p:cNvSpPr txBox="1">
            <a:spLocks noChangeArrowheads="1"/>
          </p:cNvSpPr>
          <p:nvPr/>
        </p:nvSpPr>
        <p:spPr bwMode="auto">
          <a:xfrm>
            <a:off x="381000" y="76200"/>
            <a:ext cx="8305800" cy="930275"/>
          </a:xfrm>
          <a:prstGeom prst="rect">
            <a:avLst/>
          </a:prstGeom>
          <a:solidFill>
            <a:srgbClr val="CCFFCC"/>
          </a:solidFill>
          <a:ln w="9525">
            <a:solidFill>
              <a:schemeClr val="tx1"/>
            </a:solidFill>
            <a:miter lim="800000"/>
            <a:headEnd/>
            <a:tailEnd/>
          </a:ln>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5000"/>
              </a:lnSpc>
            </a:pPr>
            <a:r>
              <a:rPr lang="en-US" sz="3200" dirty="0">
                <a:latin typeface="Calibri" pitchFamily="34" charset="0"/>
                <a:cs typeface="Calibri" pitchFamily="34" charset="0"/>
              </a:rPr>
              <a:t>In </a:t>
            </a:r>
            <a:r>
              <a:rPr lang="en-US" sz="3200" dirty="0">
                <a:solidFill>
                  <a:srgbClr val="FF0000"/>
                </a:solidFill>
                <a:latin typeface="Calibri" pitchFamily="34" charset="0"/>
                <a:cs typeface="Calibri" pitchFamily="34" charset="0"/>
              </a:rPr>
              <a:t>1793</a:t>
            </a:r>
            <a:r>
              <a:rPr lang="en-US" sz="3200" dirty="0">
                <a:latin typeface="Calibri" pitchFamily="34" charset="0"/>
                <a:cs typeface="Calibri" pitchFamily="34" charset="0"/>
              </a:rPr>
              <a:t>, </a:t>
            </a:r>
            <a:r>
              <a:rPr lang="en-US" sz="3200" dirty="0">
                <a:solidFill>
                  <a:srgbClr val="FF0000"/>
                </a:solidFill>
                <a:latin typeface="Calibri" pitchFamily="34" charset="0"/>
                <a:cs typeface="Calibri" pitchFamily="34" charset="0"/>
              </a:rPr>
              <a:t>Eli Whitney </a:t>
            </a:r>
            <a:r>
              <a:rPr lang="en-US" sz="3200" dirty="0">
                <a:latin typeface="Calibri" pitchFamily="34" charset="0"/>
                <a:cs typeface="Calibri" pitchFamily="34" charset="0"/>
              </a:rPr>
              <a:t>invented the </a:t>
            </a:r>
            <a:r>
              <a:rPr lang="en-US" sz="3200" dirty="0">
                <a:solidFill>
                  <a:srgbClr val="FF0000"/>
                </a:solidFill>
                <a:latin typeface="Calibri" pitchFamily="34" charset="0"/>
                <a:cs typeface="Calibri" pitchFamily="34" charset="0"/>
              </a:rPr>
              <a:t>cotton gin </a:t>
            </a:r>
            <a:r>
              <a:rPr lang="en-US" sz="3200" dirty="0">
                <a:latin typeface="Calibri" pitchFamily="34" charset="0"/>
                <a:cs typeface="Calibri" pitchFamily="34" charset="0"/>
              </a:rPr>
              <a:t>making cotton easy to refine and very profitable </a:t>
            </a:r>
          </a:p>
        </p:txBody>
      </p:sp>
      <p:pic>
        <p:nvPicPr>
          <p:cNvPr id="8196" name="Picture 8" descr="Photo of WHITNEY: COTTON GIN, 1793. &#10;Eli Whitney's first cotton gin, 1793: engraving, 19th centu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75" y="1119188"/>
            <a:ext cx="8899525" cy="56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69963"/>
            <a:ext cx="5976938"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4"/>
          <p:cNvSpPr>
            <a:spLocks noChangeArrowheads="1"/>
          </p:cNvSpPr>
          <p:nvPr/>
        </p:nvSpPr>
        <p:spPr bwMode="auto">
          <a:xfrm>
            <a:off x="38100" y="0"/>
            <a:ext cx="47625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9220" name="TextBox 6"/>
          <p:cNvSpPr txBox="1">
            <a:spLocks noChangeArrowheads="1"/>
          </p:cNvSpPr>
          <p:nvPr/>
        </p:nvSpPr>
        <p:spPr bwMode="auto">
          <a:xfrm>
            <a:off x="0" y="735013"/>
            <a:ext cx="4000500" cy="469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endParaRPr lang="en-US" sz="3000">
              <a:latin typeface="Calibri" pitchFamily="34" charset="0"/>
              <a:cs typeface="Calibri" pitchFamily="34" charset="0"/>
            </a:endParaRPr>
          </a:p>
        </p:txBody>
      </p:sp>
      <p:sp>
        <p:nvSpPr>
          <p:cNvPr id="13" name="Rectangle 12"/>
          <p:cNvSpPr>
            <a:spLocks noChangeArrowheads="1"/>
          </p:cNvSpPr>
          <p:nvPr/>
        </p:nvSpPr>
        <p:spPr bwMode="auto">
          <a:xfrm>
            <a:off x="5410200" y="3400425"/>
            <a:ext cx="3657600" cy="1628775"/>
          </a:xfrm>
          <a:prstGeom prst="rect">
            <a:avLst/>
          </a:prstGeom>
          <a:solidFill>
            <a:srgbClr val="CCFFCC"/>
          </a:solidFill>
          <a:ln w="9525">
            <a:solidFill>
              <a:schemeClr val="tx1"/>
            </a:solidFill>
            <a:miter lim="800000"/>
            <a:headEnd/>
            <a:tailEnd/>
          </a:ln>
        </p:spPr>
        <p:txBody>
          <a:bodyPr>
            <a:spAutoFit/>
          </a:bodyPr>
          <a:lstStyle/>
          <a:p>
            <a:pPr algn="ctr">
              <a:lnSpc>
                <a:spcPct val="80000"/>
              </a:lnSpc>
            </a:pPr>
            <a:r>
              <a:rPr lang="en-US" sz="3100" dirty="0">
                <a:latin typeface="Calibri" pitchFamily="34" charset="0"/>
                <a:cs typeface="Calibri" pitchFamily="34" charset="0"/>
              </a:rPr>
              <a:t>The South provided 75% of world’s cotton and was the main U.S. export by 1840 </a:t>
            </a:r>
          </a:p>
        </p:txBody>
      </p:sp>
      <p:sp>
        <p:nvSpPr>
          <p:cNvPr id="14" name="Rectangle 13"/>
          <p:cNvSpPr>
            <a:spLocks noChangeArrowheads="1"/>
          </p:cNvSpPr>
          <p:nvPr/>
        </p:nvSpPr>
        <p:spPr bwMode="auto">
          <a:xfrm>
            <a:off x="5943600" y="5153025"/>
            <a:ext cx="3124200" cy="1619250"/>
          </a:xfrm>
          <a:prstGeom prst="rect">
            <a:avLst/>
          </a:prstGeom>
          <a:solidFill>
            <a:srgbClr val="FFFFCC"/>
          </a:solidFill>
          <a:ln w="9525">
            <a:solidFill>
              <a:schemeClr val="tx1"/>
            </a:solidFill>
            <a:miter lim="800000"/>
            <a:headEnd/>
            <a:tailEnd/>
          </a:ln>
        </p:spPr>
        <p:txBody>
          <a:bodyPr>
            <a:spAutoFit/>
          </a:bodyPr>
          <a:lstStyle/>
          <a:p>
            <a:pPr algn="ctr">
              <a:lnSpc>
                <a:spcPct val="80000"/>
              </a:lnSpc>
            </a:pPr>
            <a:r>
              <a:rPr lang="en-US" sz="3100" dirty="0">
                <a:latin typeface="Calibri" pitchFamily="34" charset="0"/>
                <a:cs typeface="Calibri" pitchFamily="34" charset="0"/>
              </a:rPr>
              <a:t>Cotton stimulated Northern textile and shipping industries </a:t>
            </a:r>
          </a:p>
        </p:txBody>
      </p:sp>
      <p:pic>
        <p:nvPicPr>
          <p:cNvPr id="70658" name="Picture 2" descr="http://clio.missouristate.edu/wrmiller/HST/HST538/5_Plant_Eco/Cotton%20Exports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063" y="0"/>
            <a:ext cx="8948737"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76200"/>
            <a:ext cx="32766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152400" y="100013"/>
            <a:ext cx="5257800" cy="1247775"/>
          </a:xfrm>
          <a:prstGeom prst="rect">
            <a:avLst/>
          </a:prstGeom>
          <a:solidFill>
            <a:srgbClr val="FFCCFF"/>
          </a:solidFill>
          <a:ln w="9525">
            <a:solidFill>
              <a:schemeClr val="tx1"/>
            </a:solidFill>
            <a:miter lim="800000"/>
            <a:headEnd/>
            <a:tailEnd/>
          </a:ln>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r>
              <a:rPr lang="en-US" sz="3100" dirty="0">
                <a:solidFill>
                  <a:srgbClr val="FF0000"/>
                </a:solidFill>
                <a:latin typeface="Calibri" pitchFamily="34" charset="0"/>
                <a:cs typeface="Calibri" pitchFamily="34" charset="0"/>
              </a:rPr>
              <a:t>Cotton became the dominant cash crop </a:t>
            </a:r>
            <a:r>
              <a:rPr lang="en-US" sz="3100" dirty="0">
                <a:latin typeface="Calibri" pitchFamily="34" charset="0"/>
                <a:cs typeface="Calibri" pitchFamily="34" charset="0"/>
              </a:rPr>
              <a:t>of the Deep South (known as “King Cotton”)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fade">
                                      <p:cBhvr>
                                        <p:cTn id="7" dur="500"/>
                                        <p:tgtEl>
                                          <p:spTgt spid="706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xit" presetSubtype="0" fill="hold"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xit" presetSubtype="0" fill="hold" nodeType="withEffect">
                                  <p:stCondLst>
                                    <p:cond delay="0"/>
                                  </p:stCondLst>
                                  <p:childTnLst>
                                    <p:animEffect transition="out" filter="fade">
                                      <p:cBhvr>
                                        <p:cTn id="29" dur="500"/>
                                        <p:tgtEl>
                                          <p:spTgt spid="70658"/>
                                        </p:tgtEl>
                                      </p:cBhvr>
                                    </p:animEffect>
                                    <p:set>
                                      <p:cBhvr>
                                        <p:cTn id="30" dur="1" fill="hold">
                                          <p:stCondLst>
                                            <p:cond delay="499"/>
                                          </p:stCondLst>
                                        </p:cTn>
                                        <p:tgtEl>
                                          <p:spTgt spid="706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38100" y="0"/>
            <a:ext cx="47625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10243" name="TextBox 6"/>
          <p:cNvSpPr txBox="1">
            <a:spLocks noChangeArrowheads="1"/>
          </p:cNvSpPr>
          <p:nvPr/>
        </p:nvSpPr>
        <p:spPr bwMode="auto">
          <a:xfrm>
            <a:off x="0" y="735013"/>
            <a:ext cx="4000500" cy="469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pPr>
            <a:endParaRPr lang="en-US" sz="3000">
              <a:latin typeface="Calibri" pitchFamily="34" charset="0"/>
              <a:cs typeface="Calibri" pitchFamily="34" charset="0"/>
            </a:endParaRPr>
          </a:p>
        </p:txBody>
      </p:sp>
      <p:sp>
        <p:nvSpPr>
          <p:cNvPr id="10244" name="Rectangle 1"/>
          <p:cNvSpPr>
            <a:spLocks noChangeArrowheads="1"/>
          </p:cNvSpPr>
          <p:nvPr/>
        </p:nvSpPr>
        <p:spPr bwMode="auto">
          <a:xfrm>
            <a:off x="533400" y="76200"/>
            <a:ext cx="8001000" cy="474663"/>
          </a:xfrm>
          <a:prstGeom prst="rect">
            <a:avLst/>
          </a:prstGeom>
          <a:solidFill>
            <a:srgbClr val="CCFFFF"/>
          </a:solidFill>
          <a:ln w="9525">
            <a:solidFill>
              <a:schemeClr val="tx1"/>
            </a:solidFill>
            <a:miter lim="800000"/>
            <a:headEnd/>
            <a:tailEnd/>
          </a:ln>
        </p:spPr>
        <p:txBody>
          <a:bodyPr>
            <a:spAutoFit/>
          </a:bodyPr>
          <a:lstStyle/>
          <a:p>
            <a:pPr algn="ctr">
              <a:lnSpc>
                <a:spcPct val="80000"/>
              </a:lnSpc>
            </a:pPr>
            <a:r>
              <a:rPr lang="en-US" sz="3100" dirty="0">
                <a:latin typeface="Calibri" pitchFamily="34" charset="0"/>
                <a:cs typeface="Calibri" pitchFamily="34" charset="0"/>
              </a:rPr>
              <a:t>“King Cotton” had important </a:t>
            </a:r>
            <a:r>
              <a:rPr lang="en-US" sz="3100" u="sng" dirty="0">
                <a:latin typeface="Calibri" pitchFamily="34" charset="0"/>
                <a:cs typeface="Calibri" pitchFamily="34" charset="0"/>
              </a:rPr>
              <a:t>effects</a:t>
            </a:r>
            <a:r>
              <a:rPr lang="en-US" sz="3100" dirty="0">
                <a:latin typeface="Calibri" pitchFamily="34" charset="0"/>
                <a:cs typeface="Calibri" pitchFamily="34" charset="0"/>
              </a:rPr>
              <a:t> on America</a:t>
            </a:r>
          </a:p>
        </p:txBody>
      </p:sp>
      <p:sp>
        <p:nvSpPr>
          <p:cNvPr id="10245" name="Rectangle 2"/>
          <p:cNvSpPr>
            <a:spLocks noChangeArrowheads="1"/>
          </p:cNvSpPr>
          <p:nvPr/>
        </p:nvSpPr>
        <p:spPr bwMode="auto">
          <a:xfrm>
            <a:off x="150813" y="658813"/>
            <a:ext cx="4268787" cy="865187"/>
          </a:xfrm>
          <a:prstGeom prst="rect">
            <a:avLst/>
          </a:prstGeom>
          <a:solidFill>
            <a:srgbClr val="CCCCFF"/>
          </a:solidFill>
          <a:ln w="9525">
            <a:solidFill>
              <a:schemeClr val="tx1"/>
            </a:solidFill>
            <a:miter lim="800000"/>
            <a:headEnd/>
            <a:tailEnd/>
          </a:ln>
        </p:spPr>
        <p:txBody>
          <a:bodyPr>
            <a:spAutoFit/>
          </a:bodyPr>
          <a:lstStyle/>
          <a:p>
            <a:pPr algn="ctr">
              <a:lnSpc>
                <a:spcPct val="80000"/>
              </a:lnSpc>
            </a:pPr>
            <a:r>
              <a:rPr lang="en-US" sz="3100" dirty="0">
                <a:latin typeface="Calibri" pitchFamily="34" charset="0"/>
                <a:cs typeface="Calibri" pitchFamily="34" charset="0"/>
              </a:rPr>
              <a:t>Cotton led to an </a:t>
            </a:r>
            <a:r>
              <a:rPr lang="en-US" sz="3100" dirty="0">
                <a:solidFill>
                  <a:srgbClr val="FF0000"/>
                </a:solidFill>
                <a:latin typeface="Calibri" pitchFamily="34" charset="0"/>
                <a:cs typeface="Calibri" pitchFamily="34" charset="0"/>
              </a:rPr>
              <a:t>increase in western expansion</a:t>
            </a:r>
          </a:p>
        </p:txBody>
      </p:sp>
      <p:sp>
        <p:nvSpPr>
          <p:cNvPr id="10246" name="Rectangle 11"/>
          <p:cNvSpPr>
            <a:spLocks noChangeArrowheads="1"/>
          </p:cNvSpPr>
          <p:nvPr/>
        </p:nvSpPr>
        <p:spPr bwMode="auto">
          <a:xfrm>
            <a:off x="4495800" y="658813"/>
            <a:ext cx="4572000" cy="865173"/>
          </a:xfrm>
          <a:prstGeom prst="rect">
            <a:avLst/>
          </a:prstGeom>
          <a:solidFill>
            <a:srgbClr val="FFFFCC"/>
          </a:solidFill>
          <a:ln w="9525">
            <a:solidFill>
              <a:schemeClr val="tx1"/>
            </a:solidFill>
            <a:miter lim="800000"/>
            <a:headEnd/>
            <a:tailEnd/>
          </a:ln>
        </p:spPr>
        <p:txBody>
          <a:bodyPr>
            <a:spAutoFit/>
          </a:bodyPr>
          <a:lstStyle/>
          <a:p>
            <a:pPr algn="ctr">
              <a:lnSpc>
                <a:spcPct val="80000"/>
              </a:lnSpc>
            </a:pPr>
            <a:r>
              <a:rPr lang="en-US" sz="3100" dirty="0">
                <a:latin typeface="Calibri" pitchFamily="34" charset="0"/>
                <a:cs typeface="Calibri" pitchFamily="34" charset="0"/>
              </a:rPr>
              <a:t>Cotton led to an </a:t>
            </a:r>
            <a:r>
              <a:rPr lang="en-US" sz="3100" dirty="0">
                <a:solidFill>
                  <a:srgbClr val="FF0000"/>
                </a:solidFill>
                <a:latin typeface="Calibri" pitchFamily="34" charset="0"/>
                <a:cs typeface="Calibri" pitchFamily="34" charset="0"/>
              </a:rPr>
              <a:t>increase in slavery in the Deep South</a:t>
            </a:r>
          </a:p>
        </p:txBody>
      </p:sp>
      <p:pic>
        <p:nvPicPr>
          <p:cNvPr id="15" name="Picture 2" descr="http://www.wadsworth.com/history_d/special_features/image_bank_US/images/maps/7_19.jpg"/>
          <p:cNvPicPr>
            <a:picLocks noChangeAspect="1" noChangeArrowheads="1"/>
          </p:cNvPicPr>
          <p:nvPr/>
        </p:nvPicPr>
        <p:blipFill>
          <a:blip r:embed="rId3" cstate="print">
            <a:extLst>
              <a:ext uri="{28A0092B-C50C-407E-A947-70E740481C1C}">
                <a14:useLocalDpi xmlns:a14="http://schemas.microsoft.com/office/drawing/2010/main" val="0"/>
              </a:ext>
            </a:extLst>
          </a:blip>
          <a:srcRect t="-2"/>
          <a:stretch>
            <a:fillRect/>
          </a:stretch>
        </p:blipFill>
        <p:spPr bwMode="auto">
          <a:xfrm>
            <a:off x="152400" y="1600200"/>
            <a:ext cx="86233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SCAN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87500"/>
            <a:ext cx="7543800" cy="530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Text Box 16"/>
          <p:cNvSpPr txBox="1">
            <a:spLocks noChangeArrowheads="1"/>
          </p:cNvSpPr>
          <p:nvPr/>
        </p:nvSpPr>
        <p:spPr bwMode="auto">
          <a:xfrm>
            <a:off x="1987550" y="4213225"/>
            <a:ext cx="4699000" cy="850900"/>
          </a:xfrm>
          <a:prstGeom prst="rect">
            <a:avLst/>
          </a:prstGeom>
          <a:solidFill>
            <a:srgbClr val="FFFFFF">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ts val="0"/>
              </a:spcBef>
              <a:defRPr/>
            </a:pPr>
            <a:r>
              <a:rPr lang="en-US" sz="6000" dirty="0">
                <a:effectLst>
                  <a:outerShdw blurRad="38100" dist="38100" dir="2700000" algn="tl">
                    <a:srgbClr val="C0C0C0"/>
                  </a:outerShdw>
                </a:effectLst>
                <a:latin typeface="Calibri" pitchFamily="34" charset="0"/>
                <a:cs typeface="Calibri" pitchFamily="34" charset="0"/>
              </a:rPr>
              <a:t>The Black Belt</a:t>
            </a:r>
          </a:p>
        </p:txBody>
      </p:sp>
      <p:pic>
        <p:nvPicPr>
          <p:cNvPr id="21" name="Picture 2" descr="slaverypi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350" y="1600200"/>
            <a:ext cx="702310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nodeType="click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7" descr="http://georgiainfo.galileo.usg.edu/gastudiesimages/Antebellum%20Cotton%20Plantation%2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225" y="3702050"/>
            <a:ext cx="48006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1" descr="http://www.askart.com/AskART/photos/HER20070205_4053/280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702050"/>
            <a:ext cx="391477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3" descr="http://3.bp.blogspot.com/-bgUx5xdecog/TcHT1dLylbI/AAAAAAAAAPs/D1n6f2CrT3o/s1600/CottonPlantation.jpg"/>
          <p:cNvPicPr>
            <a:picLocks noChangeAspect="1" noChangeArrowheads="1"/>
          </p:cNvPicPr>
          <p:nvPr/>
        </p:nvPicPr>
        <p:blipFill>
          <a:blip r:embed="rId4" cstate="print">
            <a:extLst>
              <a:ext uri="{28A0092B-C50C-407E-A947-70E740481C1C}">
                <a14:useLocalDpi xmlns:a14="http://schemas.microsoft.com/office/drawing/2010/main" val="0"/>
              </a:ext>
            </a:extLst>
          </a:blip>
          <a:srcRect b="-3"/>
          <a:stretch>
            <a:fillRect/>
          </a:stretch>
        </p:blipFill>
        <p:spPr bwMode="auto">
          <a:xfrm>
            <a:off x="152400" y="84138"/>
            <a:ext cx="8839200"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6"/>
  <p:tag name="DELIMITERS" val="3.1"/>
  <p:tag name="SHOWBARVISIBLE" val="True"/>
  <p:tag name="EXPANDSHOWBAR" val="True"/>
  <p:tag name="USESECONDARYMONITOR" val="True"/>
  <p:tag name="ENABLEPRESENTERVPAD" val="False"/>
  <p:tag name="DEFAULTPORT" val="1001"/>
  <p:tag name="REQUIREPASSWORD" val="False"/>
  <p:tag name="BULLETTYPE" val="3"/>
  <p:tag name="ANSWERNOWSTYLE" val="-1"/>
  <p:tag name="ANSWERNOWTEXT" val="Answer Now"/>
  <p:tag name="COUNTDOWNSTYLE" val="-1"/>
  <p:tag name="RESPCOUNTERSTYLE" val="-1"/>
  <p:tag name="RESPCOUNTERFORMAT" val="0"/>
  <p:tag name="RESPTABLESTYLE" val="-1"/>
  <p:tag name="COUNTDOWNSECONDS" val="10"/>
  <p:tag name="INPUTSOURCE" val="1"/>
  <p:tag name="USEENTERPRISEMANAGER" val="False"/>
  <p:tag name="NUMRESPONSES" val="1"/>
  <p:tag name="ALLOWDUPLICATES" val="False"/>
  <p:tag name="BACKUPSESSIONS" val="True"/>
  <p:tag name="BACKUPMAINTENANCE" val="7"/>
  <p:tag name="CHARTVALUEFORMAT" val="0%"/>
  <p:tag name="AUTOADVANCE" val="False"/>
  <p:tag name="REVIEWONLY" val="False"/>
  <p:tag name="ROTATIONINTERVAL" val="2"/>
  <p:tag name="AUTOUPDATEALIASES" val="True"/>
  <p:tag name="STDCHART" val="1"/>
  <p:tag name="PARTICIPANTSINLEADERBOARD" val="5"/>
  <p:tag name="TEAMSINLEADERBOARD" val="5"/>
  <p:tag name="MAXRESPONDERS" val="5"/>
  <p:tag name="BUBBLENAMEVISIBLE" val="True"/>
  <p:tag name="BUBBLESIZEVISIBLE" val="True"/>
  <p:tag name="BUBBLEVALUEFORMAT" val="0.0"/>
  <p:tag name="BUBBLEGROUPING" val="3"/>
  <p:tag name="DEFAULTNUMTEAMS" val="5"/>
  <p:tag name="CUSTOMGRIDBACKCOLOR" val="-2830136"/>
  <p:tag name="CUSTOMCELLFORECOLOR" val="-16777216"/>
  <p:tag name="CUSTOMCELLBACKCOLOR1" val="-657956"/>
  <p:tag name="CUSTOMCELLBACKCOLOR2" val="-13395457"/>
  <p:tag name="CUSTOMCELLBACKCOLOR3" val="-268652"/>
  <p:tag name="CUSTOMCELLBACKCOLOR4" val="-8355712"/>
  <p:tag name="USESCHEMECOLORS" val="True"/>
  <p:tag name="DISPLAYNAME" val="True"/>
  <p:tag name="DISPLAYDEVICENUMBER" val="True"/>
  <p:tag name="DISPLAYDEVICEID" val="True"/>
  <p:tag name="GRIDOPACITY" val="90"/>
  <p:tag name="GRIDROTATIONINTERVAL" val="2"/>
  <p:tag name="AUTOSIZEGRID" val="True"/>
  <p:tag name="GRIDSIZE" val="{Width=800, Height=600}"/>
  <p:tag name="GRIDPOSITION" val="1"/>
  <p:tag name="POLLINGCYCLE" val="2"/>
  <p:tag name="CHARTCOLORS" val="0"/>
  <p:tag name="CHARTLABELS" val="0"/>
  <p:tag name="RESETCHARTS" val="True"/>
  <p:tag name="INCLUDENONRESPONDERS" val="False"/>
  <p:tag name="MULTIRESPDIVISOR" val="1"/>
  <p:tag name="PARTLISTDEFAULT" val="0"/>
  <p:tag name="INCLUDEPPT" val="True"/>
  <p:tag name="ALLOWUSERFEEDBACK" val="True"/>
  <p:tag name="CORRECTPOINTVALUE" val="100"/>
  <p:tag name="INCORRECTPOINTVALUE" val="0"/>
  <p:tag name="REALTIMEBACKUP" val="False"/>
  <p:tag name="ADDINALWAYSLOADED" val="False"/>
  <p:tag name="ZEROBASED" val="False"/>
  <p:tag name="AUTOADJUSTPARTRANGE" val="True"/>
  <p:tag name="CHARTSCALE" val="Tru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Brooks">
  <a:themeElements>
    <a:clrScheme name="Brooks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fontScheme name="Brook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rooks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Brooks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Brooks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ooks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Brooks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Brooks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Brooks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0000CC"/>
        </a:folHlink>
      </a:clrScheme>
      <a:clrMap bg1="lt1" tx1="dk1" bg2="lt2" tx2="dk2" accent1="accent1" accent2="accent2" accent3="accent3" accent4="accent4" accent5="accent5" accent6="accent6" hlink="hlink" folHlink="folHlink"/>
    </a:extraClrScheme>
    <a:extraClrScheme>
      <a:clrScheme name="Brooks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rooks">
  <a:themeElements>
    <a:clrScheme name="Brooks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fontScheme name="Brook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rooks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Brooks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Brooks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ooks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Brooks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Brooks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Brooks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0000CC"/>
        </a:folHlink>
      </a:clrScheme>
      <a:clrMap bg1="lt1" tx1="dk1" bg2="lt2" tx2="dk2" accent1="accent1" accent2="accent2" accent3="accent3" accent4="accent4" accent5="accent5" accent6="accent6" hlink="hlink" folHlink="folHlink"/>
    </a:extraClrScheme>
    <a:extraClrScheme>
      <a:clrScheme name="Brooks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Brooks</Template>
  <TotalTime>4738</TotalTime>
  <Words>1046</Words>
  <Application>Microsoft Office PowerPoint</Application>
  <PresentationFormat>On-screen Show (4:3)</PresentationFormat>
  <Paragraphs>113</Paragraphs>
  <Slides>40</Slides>
  <Notes>11</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40</vt:i4>
      </vt:variant>
    </vt:vector>
  </HeadingPairs>
  <TitlesOfParts>
    <vt:vector size="46" baseType="lpstr">
      <vt:lpstr>Arial</vt:lpstr>
      <vt:lpstr>Calibri</vt:lpstr>
      <vt:lpstr>Times New Roman</vt:lpstr>
      <vt:lpstr>Brooks</vt:lpstr>
      <vt:lpstr>1_Brooks</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Distribution of Slave Labor, 1850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Cyrus McCormick’s mechanical reaper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GCPS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e200203909</dc:creator>
  <cp:lastModifiedBy>Goolsby, Lori</cp:lastModifiedBy>
  <cp:revision>261</cp:revision>
  <cp:lastPrinted>2015-10-30T19:35:54Z</cp:lastPrinted>
  <dcterms:created xsi:type="dcterms:W3CDTF">2009-09-21T16:29:48Z</dcterms:created>
  <dcterms:modified xsi:type="dcterms:W3CDTF">2015-10-30T19:40:04Z</dcterms:modified>
</cp:coreProperties>
</file>